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8D6"/>
  </p:clrMru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49B36F-17E4-45A8-80C2-9CC2E685D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7036-595E-4EE3-8700-DA4BAF6EF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82E0-6D50-427C-BA96-9FCD511DB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>
            <a:normAutofit/>
          </a:bodyPr>
          <a:lstStyle/>
          <a:p>
            <a:pPr lvl="0"/>
            <a:endParaRPr lang="sr-Latn-CS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0BA7-16E7-48C2-A0B2-303EFE8B3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0C290-8EFE-4393-90A0-47595661C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8B4266-4A41-4B64-9B75-6A82991B4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EB694E-4249-4044-8362-F9F0E3B08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E1DFA0-8387-4684-AF7F-CAD215859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E88D-7D2D-4DDF-B962-29AB09C22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8588B3-A48B-4B30-BDAD-FFA740C01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76A7-54BB-4116-A8AB-21EB21D72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E3BDD99-98AD-44DA-A3E2-2EEF897A8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4EFA35-8A09-4357-AB05-B05A978F7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7" r:id="rId2"/>
    <p:sldLayoutId id="2147483723" r:id="rId3"/>
    <p:sldLayoutId id="2147483724" r:id="rId4"/>
    <p:sldLayoutId id="2147483725" r:id="rId5"/>
    <p:sldLayoutId id="2147483718" r:id="rId6"/>
    <p:sldLayoutId id="2147483726" r:id="rId7"/>
    <p:sldLayoutId id="2147483719" r:id="rId8"/>
    <p:sldLayoutId id="2147483727" r:id="rId9"/>
    <p:sldLayoutId id="2147483720" r:id="rId10"/>
    <p:sldLayoutId id="2147483728" r:id="rId11"/>
    <p:sldLayoutId id="21474837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6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5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143000" y="4038600"/>
            <a:ext cx="7696200" cy="18288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Србија под турском влашћу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sr-Cyrl-CS" smtClean="0"/>
              <a:t>КВИЗ - Природа и друштво 4</a:t>
            </a:r>
            <a:endParaRPr lang="en-US" smtClean="0"/>
          </a:p>
        </p:txBody>
      </p:sp>
      <p:sp>
        <p:nvSpPr>
          <p:cNvPr id="2052" name="AutoShape 4">
            <a:hlinkClick r:id="" action="ppaction://hlinkshowjump?jump=nextslide" highlightClick="1">
              <a:snd r:embed="rId2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24800" y="60960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6" name="Picture 5" descr="prviustana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9200" y="1447800"/>
            <a:ext cx="3589600" cy="287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8. </a:t>
            </a:r>
            <a:r>
              <a:rPr lang="sr-Cyrl-CS" sz="3600" smtClean="0"/>
              <a:t>Које велике силе су владале Европом у 19. веку ?</a:t>
            </a:r>
            <a:endParaRPr lang="en-US" sz="3600" smtClean="0"/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2" name="Picture 11" descr="slide0002_image006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1142976" y="2643182"/>
            <a:ext cx="6072198" cy="402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8" descr="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500313"/>
            <a:ext cx="8572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8" descr="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4429125"/>
            <a:ext cx="8572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762000"/>
          </a:xfrm>
        </p:spPr>
        <p:txBody>
          <a:bodyPr/>
          <a:lstStyle/>
          <a:p>
            <a:pPr eaLnBrk="1" hangingPunct="1"/>
            <a:r>
              <a:rPr lang="sr-Cyrl-CS" smtClean="0"/>
              <a:t>У 19. веку у Европи су владале Аустроугарска и Турска.</a:t>
            </a:r>
            <a:endParaRPr lang="sr-Latn-C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9.  </a:t>
            </a:r>
            <a:r>
              <a:rPr lang="sr-Cyrl-CS" sz="4000" smtClean="0"/>
              <a:t>Када и где је отпочео Први српски устанак?</a:t>
            </a:r>
            <a:endParaRPr 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Први српски устанак почео је на Сретење 1804. године у Орашцу у Шумадији.</a:t>
            </a:r>
            <a:endParaRPr lang="en-US" smtClean="0"/>
          </a:p>
        </p:txBody>
      </p:sp>
      <p:sp>
        <p:nvSpPr>
          <p:cNvPr id="194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6" name="Picture 5" descr="1723969-Orasac-Arandjelov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819400"/>
            <a:ext cx="4905409" cy="367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10.  </a:t>
            </a:r>
            <a:r>
              <a:rPr lang="sr-Cyrl-CS" sz="3200" smtClean="0"/>
              <a:t>Ко је био вођа Првог устанка?</a:t>
            </a:r>
            <a:endParaRPr lang="en-US" sz="32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Вођа Првог српског устанка је био Ђорђе Петровић – Карађорђе.</a:t>
            </a:r>
            <a:endParaRPr lang="en-US" smtClean="0"/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6" name="Picture 5" descr="karadjordje1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1447800" y="2743200"/>
            <a:ext cx="2667000" cy="384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11.  </a:t>
            </a:r>
            <a:r>
              <a:rPr lang="sr-Cyrl-CS" sz="3200" smtClean="0"/>
              <a:t>Када и како је окончан Први српски устанак?</a:t>
            </a:r>
            <a:endParaRPr lang="en-US" sz="32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Први српски устанак је угушен 1913. године од стране Турака.</a:t>
            </a:r>
            <a:endParaRPr lang="en-US" smtClean="0"/>
          </a:p>
        </p:txBody>
      </p:sp>
      <p:sp>
        <p:nvSpPr>
          <p:cNvPr id="215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12.  </a:t>
            </a:r>
            <a:r>
              <a:rPr lang="sr-Cyrl-CS" sz="3200" smtClean="0"/>
              <a:t>Који значај је имао Први српски устанак за Србију?</a:t>
            </a:r>
            <a:endParaRPr lang="en-US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76400"/>
            <a:ext cx="8153400" cy="24384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sr-Cyrl-CS" sz="2800" smtClean="0"/>
              <a:t>За време Карађорђа донети су </a:t>
            </a:r>
            <a:r>
              <a:rPr lang="sr-Cyrl-CS" sz="2800" smtClean="0">
                <a:solidFill>
                  <a:srgbClr val="C00000"/>
                </a:solidFill>
              </a:rPr>
              <a:t>први закони</a:t>
            </a:r>
            <a:r>
              <a:rPr lang="sr-Cyrl-CS" sz="2800" smtClean="0"/>
              <a:t>, </a:t>
            </a:r>
            <a:r>
              <a:rPr lang="sr-Cyrl-CS" sz="2800" smtClean="0">
                <a:solidFill>
                  <a:srgbClr val="C00000"/>
                </a:solidFill>
              </a:rPr>
              <a:t>устав</a:t>
            </a:r>
            <a:r>
              <a:rPr lang="sr-Cyrl-CS" sz="2800" smtClean="0"/>
              <a:t> и основана је </a:t>
            </a:r>
            <a:r>
              <a:rPr lang="sr-Cyrl-CS" sz="2800" smtClean="0">
                <a:solidFill>
                  <a:srgbClr val="C00000"/>
                </a:solidFill>
              </a:rPr>
              <a:t>скупштина</a:t>
            </a:r>
            <a:r>
              <a:rPr lang="sr-Cyrl-CS" sz="2800" smtClean="0"/>
              <a:t>. Основана је и </a:t>
            </a:r>
            <a:r>
              <a:rPr lang="sr-Cyrl-CS" sz="2800" smtClean="0">
                <a:solidFill>
                  <a:srgbClr val="C00000"/>
                </a:solidFill>
              </a:rPr>
              <a:t>Велика школа </a:t>
            </a:r>
            <a:r>
              <a:rPr lang="sr-Cyrl-CS" sz="2800" smtClean="0"/>
              <a:t>из које се касније развио Универзитет.</a:t>
            </a:r>
          </a:p>
          <a:p>
            <a:pPr algn="just" eaLnBrk="1" hangingPunct="1">
              <a:lnSpc>
                <a:spcPct val="120000"/>
              </a:lnSpc>
            </a:pPr>
            <a:r>
              <a:rPr lang="sr-Cyrl-CS" sz="2800" smtClean="0"/>
              <a:t>У то време постављени су </a:t>
            </a:r>
            <a:r>
              <a:rPr lang="sr-Cyrl-CS" sz="2800" smtClean="0">
                <a:solidFill>
                  <a:srgbClr val="C00000"/>
                </a:solidFill>
              </a:rPr>
              <a:t>темељи модерне српске државе </a:t>
            </a:r>
            <a:r>
              <a:rPr lang="sr-Cyrl-CS" sz="2800" smtClean="0"/>
              <a:t>какву данас имамо. </a:t>
            </a:r>
            <a:endParaRPr lang="sr-Latn-CS" sz="2800" smtClean="0"/>
          </a:p>
          <a:p>
            <a:pPr eaLnBrk="1" hangingPunct="1"/>
            <a:endParaRPr lang="en-US" sz="2800" smtClean="0"/>
          </a:p>
        </p:txBody>
      </p:sp>
      <p:sp>
        <p:nvSpPr>
          <p:cNvPr id="225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13.  </a:t>
            </a:r>
            <a:r>
              <a:rPr lang="sr-Cyrl-CS" sz="3200" smtClean="0"/>
              <a:t>Када и где је започео Други српски устанак?</a:t>
            </a:r>
            <a:endParaRPr lang="en-US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sr-Cyrl-CS" smtClean="0"/>
              <a:t>Други српски устанак је почео </a:t>
            </a:r>
            <a:r>
              <a:rPr lang="sr-Cyrl-CS" smtClean="0">
                <a:solidFill>
                  <a:srgbClr val="C00000"/>
                </a:solidFill>
              </a:rPr>
              <a:t>1815. год</a:t>
            </a:r>
            <a:r>
              <a:rPr lang="sr-Cyrl-CS" smtClean="0"/>
              <a:t>. у </a:t>
            </a:r>
            <a:r>
              <a:rPr lang="sr-Cyrl-CS" smtClean="0">
                <a:solidFill>
                  <a:srgbClr val="C00000"/>
                </a:solidFill>
              </a:rPr>
              <a:t>Такову.</a:t>
            </a:r>
            <a:endParaRPr lang="sr-Latn-CS" smtClean="0">
              <a:solidFill>
                <a:srgbClr val="C00000"/>
              </a:solidFill>
            </a:endParaRPr>
          </a:p>
        </p:txBody>
      </p:sp>
      <p:sp>
        <p:nvSpPr>
          <p:cNvPr id="235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5" name="Picture 4" descr="l_9402a32ecf744f8888f7b5b00e553b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438400"/>
            <a:ext cx="300039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14.  </a:t>
            </a:r>
            <a:r>
              <a:rPr lang="sr-Cyrl-CS" sz="3600" smtClean="0"/>
              <a:t>Ко је био вођа Другог устанка?</a:t>
            </a:r>
            <a:endParaRPr lang="en-US" sz="36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sr-Cyrl-CS" smtClean="0"/>
              <a:t>Вођа Другог српског устанка је био </a:t>
            </a:r>
            <a:r>
              <a:rPr lang="sr-Cyrl-CS" smtClean="0">
                <a:solidFill>
                  <a:srgbClr val="C00000"/>
                </a:solidFill>
              </a:rPr>
              <a:t>Милош Обреновић. </a:t>
            </a:r>
            <a:endParaRPr lang="sr-Latn-CS" smtClean="0">
              <a:solidFill>
                <a:srgbClr val="C00000"/>
              </a:solidFill>
            </a:endParaRPr>
          </a:p>
        </p:txBody>
      </p:sp>
      <p:sp>
        <p:nvSpPr>
          <p:cNvPr id="245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1066800" y="2819400"/>
            <a:ext cx="2590800" cy="367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15.  </a:t>
            </a:r>
            <a:r>
              <a:rPr lang="sr-Cyrl-CS" sz="3200" smtClean="0"/>
              <a:t>Који је значај Другог српског устанка?</a:t>
            </a:r>
            <a:endParaRPr lang="en-US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ü"/>
            </a:pPr>
            <a:r>
              <a:rPr lang="sr-Cyrl-CS" sz="2400" smtClean="0"/>
              <a:t>Турски цар донео је указ о проглашењу </a:t>
            </a:r>
            <a:r>
              <a:rPr lang="sr-Cyrl-CS" sz="2400" smtClean="0">
                <a:solidFill>
                  <a:srgbClr val="FF0000"/>
                </a:solidFill>
              </a:rPr>
              <a:t>независности кнежевине Србије</a:t>
            </a:r>
            <a:r>
              <a:rPr lang="sr-Cyrl-CS" sz="2400" smtClean="0"/>
              <a:t>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ü"/>
            </a:pPr>
            <a:r>
              <a:rPr lang="sr-Cyrl-CS" sz="2400" smtClean="0"/>
              <a:t>  Србија постаје независна у оквиру турског царства.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ü"/>
            </a:pPr>
            <a:r>
              <a:rPr lang="sr-Cyrl-CS" sz="2400" smtClean="0">
                <a:solidFill>
                  <a:srgbClr val="FF0000"/>
                </a:solidFill>
              </a:rPr>
              <a:t>  Проширене су границе </a:t>
            </a:r>
            <a:r>
              <a:rPr lang="sr-Cyrl-CS" sz="2400" smtClean="0"/>
              <a:t>Србије.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ü"/>
            </a:pPr>
            <a:r>
              <a:rPr lang="sr-Cyrl-CS" sz="2400" smtClean="0"/>
              <a:t>  Укинути су </a:t>
            </a:r>
            <a:r>
              <a:rPr lang="sr-Cyrl-CS" sz="2400" smtClean="0">
                <a:solidFill>
                  <a:srgbClr val="FF0000"/>
                </a:solidFill>
              </a:rPr>
              <a:t>спахилуци</a:t>
            </a:r>
            <a:r>
              <a:rPr lang="sr-Cyrl-CS" sz="2400" smtClean="0"/>
              <a:t> а </a:t>
            </a:r>
            <a:r>
              <a:rPr lang="sr-Cyrl-CS" sz="2400" smtClean="0">
                <a:solidFill>
                  <a:srgbClr val="FF0000"/>
                </a:solidFill>
              </a:rPr>
              <a:t>спахије протеране </a:t>
            </a:r>
            <a:r>
              <a:rPr lang="sr-Cyrl-CS" sz="2400" smtClean="0"/>
              <a:t>из Србије (земљопоседници)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ü"/>
            </a:pPr>
            <a:r>
              <a:rPr lang="sr-Cyrl-CS" sz="2400" smtClean="0"/>
              <a:t>  Отваране су </a:t>
            </a:r>
            <a:r>
              <a:rPr lang="sr-Cyrl-CS" sz="2400" smtClean="0">
                <a:solidFill>
                  <a:srgbClr val="FF0000"/>
                </a:solidFill>
              </a:rPr>
              <a:t>прве основне школе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ü"/>
            </a:pPr>
            <a:r>
              <a:rPr lang="sr-Cyrl-CS" sz="2400" smtClean="0"/>
              <a:t>  Донети су </a:t>
            </a:r>
            <a:r>
              <a:rPr lang="sr-Cyrl-CS" sz="2400" smtClean="0">
                <a:solidFill>
                  <a:srgbClr val="FF0000"/>
                </a:solidFill>
              </a:rPr>
              <a:t>закони</a:t>
            </a:r>
            <a:r>
              <a:rPr lang="en-US" sz="2400" smtClean="0">
                <a:solidFill>
                  <a:srgbClr val="FF0000"/>
                </a:solidFill>
              </a:rPr>
              <a:t>, </a:t>
            </a:r>
            <a:r>
              <a:rPr lang="sr-Cyrl-CS" sz="2400" smtClean="0"/>
              <a:t> први </a:t>
            </a:r>
            <a:r>
              <a:rPr lang="sr-Cyrl-CS" sz="2400" smtClean="0">
                <a:solidFill>
                  <a:srgbClr val="FF0000"/>
                </a:solidFill>
              </a:rPr>
              <a:t>Устав</a:t>
            </a:r>
            <a:r>
              <a:rPr lang="sr-Cyrl-CS" sz="2400" smtClean="0"/>
              <a:t> кнежевине Србије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ü"/>
            </a:pPr>
            <a:r>
              <a:rPr lang="sr-Cyrl-CS" sz="2400" smtClean="0"/>
              <a:t>  Враћена је </a:t>
            </a:r>
            <a:r>
              <a:rPr lang="sr-Cyrl-CS" sz="2400" smtClean="0">
                <a:solidFill>
                  <a:srgbClr val="FF0000"/>
                </a:solidFill>
              </a:rPr>
              <a:t>слобода испољавања православне вере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56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16.  </a:t>
            </a:r>
            <a:r>
              <a:rPr lang="sr-Cyrl-CS" sz="3200" smtClean="0"/>
              <a:t>Када су (од турске власти) ослобођени велики градови у Србији?</a:t>
            </a:r>
            <a:endParaRPr lang="en-US" sz="32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z="2800" smtClean="0"/>
              <a:t>Београд, Смедерево, Кладово и други велики  градови у Србији, ослобођени су турске власти за време Михајла Обреновића 1867. године -  свечаном предајом кључева на Калемегдану.</a:t>
            </a:r>
            <a:endParaRPr lang="en-US" sz="2800" smtClean="0"/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5" name="Picture 4" descr="800px-Prince_Mihailo_monu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429000"/>
            <a:ext cx="4324361" cy="32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17.  </a:t>
            </a:r>
            <a:r>
              <a:rPr lang="sr-Cyrl-CS" sz="3600" smtClean="0"/>
              <a:t>Када је Србија проглашена за краљевину?</a:t>
            </a:r>
            <a:endParaRPr lang="en-US" sz="3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Србија је </a:t>
            </a:r>
            <a:r>
              <a:rPr lang="sr-Cyrl-CS" smtClean="0">
                <a:solidFill>
                  <a:srgbClr val="C00000"/>
                </a:solidFill>
              </a:rPr>
              <a:t>проглашена  за краљевину 1882. године.</a:t>
            </a:r>
            <a:endParaRPr lang="en-US" smtClean="0"/>
          </a:p>
        </p:txBody>
      </p:sp>
      <p:sp>
        <p:nvSpPr>
          <p:cNvPr id="276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5" name="Picture 4" descr="dv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590800"/>
            <a:ext cx="6286544" cy="402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8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pPr eaLnBrk="1" hangingPunct="1"/>
            <a:r>
              <a:rPr lang="sr-Cyrl-CS" sz="4000" smtClean="0"/>
              <a:t>Изабери поље!</a:t>
            </a:r>
            <a:endParaRPr lang="en-US" sz="4000" smtClean="0"/>
          </a:p>
        </p:txBody>
      </p:sp>
      <p:graphicFrame>
        <p:nvGraphicFramePr>
          <p:cNvPr id="10277" name="Group 37"/>
          <p:cNvGraphicFramePr>
            <a:graphicFrameLocks noGrp="1"/>
          </p:cNvGraphicFramePr>
          <p:nvPr>
            <p:ph type="tbl" idx="1"/>
          </p:nvPr>
        </p:nvGraphicFramePr>
        <p:xfrm>
          <a:off x="609600" y="1752600"/>
          <a:ext cx="7693025" cy="465455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538288"/>
                <a:gridCol w="1538287"/>
                <a:gridCol w="1539875"/>
                <a:gridCol w="1538288"/>
                <a:gridCol w="1538287"/>
              </a:tblGrid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" action="ppaction://hlinksldjump"/>
                        </a:rPr>
                        <a:t>1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3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7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10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11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12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13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14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15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16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17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18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19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20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40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21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40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22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40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23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40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24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18.  </a:t>
            </a:r>
            <a:r>
              <a:rPr lang="sr-Cyrl-CS" sz="3200" smtClean="0"/>
              <a:t>Ко је био први краљ у Србији у 19. веку?</a:t>
            </a:r>
            <a:endParaRPr lang="en-US" sz="32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Први краљ у ослобођеној Србији био је краљ Милан Обреновић.</a:t>
            </a:r>
            <a:endParaRPr lang="en-US" smtClean="0"/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6" name="Picture 5" descr="KraljMilanObrenovic.jpg"/>
          <p:cNvPicPr>
            <a:picLocks noChangeAspect="1"/>
          </p:cNvPicPr>
          <p:nvPr/>
        </p:nvPicPr>
        <p:blipFill>
          <a:blip r:embed="rId3" cstate="screen">
            <a:lum contrast="10000"/>
          </a:blip>
          <a:stretch>
            <a:fillRect/>
          </a:stretch>
        </p:blipFill>
        <p:spPr>
          <a:xfrm>
            <a:off x="1066800" y="2667000"/>
            <a:ext cx="2819400" cy="399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19.  </a:t>
            </a:r>
            <a:r>
              <a:rPr lang="sr-Cyrl-CS" sz="3200" smtClean="0"/>
              <a:t>Ко је био последњи владар династије Обреновић?</a:t>
            </a:r>
            <a:endParaRPr lang="en-US" sz="3200" smtClean="0"/>
          </a:p>
        </p:txBody>
      </p:sp>
      <p:sp>
        <p:nvSpPr>
          <p:cNvPr id="245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Последњи владар из династије Обреновић је био краљ </a:t>
            </a:r>
            <a:r>
              <a:rPr lang="sr-Cyrl-CS" smtClean="0">
                <a:solidFill>
                  <a:srgbClr val="C00000"/>
                </a:solidFill>
              </a:rPr>
              <a:t>Александар Обреновић</a:t>
            </a:r>
            <a:r>
              <a:rPr lang="sr-Cyrl-CS" smtClean="0"/>
              <a:t>.</a:t>
            </a:r>
            <a:endParaRPr lang="en-US" smtClean="0"/>
          </a:p>
        </p:txBody>
      </p:sp>
      <p:pic>
        <p:nvPicPr>
          <p:cNvPr id="28" name="Picture 27" descr="424px-AleksandarObrenovi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76600" y="2649857"/>
            <a:ext cx="2514600" cy="3558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302625" cy="990600"/>
          </a:xfrm>
        </p:spPr>
        <p:txBody>
          <a:bodyPr/>
          <a:lstStyle/>
          <a:p>
            <a:pPr eaLnBrk="1" hangingPunct="1"/>
            <a:r>
              <a:rPr lang="sr-Cyrl-CS" sz="2800" smtClean="0"/>
              <a:t>20</a:t>
            </a:r>
            <a:r>
              <a:rPr lang="en-US" sz="2800" smtClean="0"/>
              <a:t>.  </a:t>
            </a:r>
            <a:r>
              <a:rPr lang="sr-Cyrl-CS" sz="2800" smtClean="0"/>
              <a:t>Ко је био оснивач Велике школе у Београду и први министар просвете у Србији?</a:t>
            </a:r>
            <a:endParaRPr lang="en-US" sz="28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Доситеј Обрадовић је основао Велику школу и био први министар просвете у влади вожда Карађорђа.</a:t>
            </a:r>
            <a:endParaRPr lang="en-US" smtClean="0"/>
          </a:p>
        </p:txBody>
      </p:sp>
      <p:sp>
        <p:nvSpPr>
          <p:cNvPr id="30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6" name="Picture 5" descr="dositej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895600"/>
            <a:ext cx="2714644" cy="368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2</a:t>
            </a:r>
            <a:r>
              <a:rPr lang="sr-Cyrl-CS" sz="3200" smtClean="0"/>
              <a:t>1</a:t>
            </a:r>
            <a:r>
              <a:rPr lang="en-US" sz="3200" smtClean="0"/>
              <a:t>.  </a:t>
            </a:r>
            <a:r>
              <a:rPr lang="sr-Cyrl-CS" sz="3200" smtClean="0"/>
              <a:t>Где су сахрањени Доситеј Обрадовић и Вук Караџић?</a:t>
            </a:r>
            <a:endParaRPr lang="en-US" sz="32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Доситеј Обрадовић и Вук Караџић су сахрањени у порти Саборне цркве у Београду.</a:t>
            </a:r>
            <a:endParaRPr lang="en-US" smtClean="0"/>
          </a:p>
        </p:txBody>
      </p:sp>
      <p:sp>
        <p:nvSpPr>
          <p:cNvPr id="317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096000"/>
            <a:ext cx="9144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6" name="Picture 5" descr="dositej_grob_2509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8620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eograd-Saborna_Crkva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667000"/>
            <a:ext cx="44958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sr-Cyrl-CS" smtClean="0"/>
              <a:t>22</a:t>
            </a:r>
            <a:r>
              <a:rPr lang="en-US" smtClean="0"/>
              <a:t>.  </a:t>
            </a:r>
            <a:r>
              <a:rPr lang="sr-Cyrl-CS" sz="3200" smtClean="0"/>
              <a:t>Где се налазио стари двор у време кнеза Милоша Обреновића?</a:t>
            </a:r>
            <a:endParaRPr lang="en-US" sz="32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Стари двор кнеза Милоша Обреновића налазио се у конаку кнегиње Љубице у Београду.</a:t>
            </a:r>
            <a:endParaRPr lang="en-US" smtClean="0"/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7" name="Picture 6" descr="312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>
          <a:xfrm>
            <a:off x="2133600" y="2819400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sr-Cyrl-CS" sz="3200" smtClean="0"/>
              <a:t>23</a:t>
            </a:r>
            <a:r>
              <a:rPr lang="en-US" sz="3200" smtClean="0"/>
              <a:t>.  </a:t>
            </a:r>
            <a:r>
              <a:rPr lang="sr-Cyrl-CS" sz="3200" smtClean="0"/>
              <a:t>Ко је подигао зграду Народног позоришта у Београду?</a:t>
            </a:r>
            <a:endParaRPr lang="en-US" sz="32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Зграду Народног позоришта у Београду је подигао кнез Михајло Обреновић. </a:t>
            </a:r>
            <a:endParaRPr lang="en-US" smtClean="0"/>
          </a:p>
        </p:txBody>
      </p:sp>
      <p:sp>
        <p:nvSpPr>
          <p:cNvPr id="337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6" name="Picture 5" descr="narodno-pozoris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52800"/>
            <a:ext cx="53070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ihajlo Obrenovic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3600" y="3352800"/>
            <a:ext cx="1928826" cy="283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sr-Cyrl-CS" sz="3600" smtClean="0"/>
              <a:t>24</a:t>
            </a:r>
            <a:r>
              <a:rPr lang="en-US" sz="3600" smtClean="0"/>
              <a:t>.</a:t>
            </a:r>
            <a:r>
              <a:rPr lang="sr-Cyrl-CS" sz="3600" smtClean="0"/>
              <a:t>Који познати писац је описао предају кључева на Калемегдану?</a:t>
            </a:r>
            <a:endParaRPr lang="en-US" sz="36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Наш познати писац Бранислав Нушић је оставио запис о догађају предаје кључева српских градова кнезу Михајлу.</a:t>
            </a:r>
            <a:endParaRPr lang="en-US" smtClean="0"/>
          </a:p>
        </p:txBody>
      </p:sp>
      <p:sp>
        <p:nvSpPr>
          <p:cNvPr id="348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9" name="Picture 8" descr="bnus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0"/>
            <a:ext cx="25146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1.  </a:t>
            </a:r>
            <a:r>
              <a:rPr lang="sr-Cyrl-CS" sz="3600" dirty="0" smtClean="0"/>
              <a:t>Које обавезе је српски народ имао под  турском влашћу?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z="3200" smtClean="0"/>
              <a:t>Срби су морали плаћати харач, слати децу у јањичаре, нису имали слободу исповедања вере, морали су радити тешке физичке послове  итд.</a:t>
            </a:r>
            <a:endParaRPr lang="en-US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sr-Cyrl-CS" sz="3000" smtClean="0"/>
              <a:t> </a:t>
            </a:r>
            <a:r>
              <a:rPr lang="en-US" sz="3000" smtClean="0"/>
              <a:t>2</a:t>
            </a:r>
            <a:r>
              <a:rPr lang="en-US" sz="2800" smtClean="0"/>
              <a:t>.  </a:t>
            </a:r>
            <a:r>
              <a:rPr lang="sr-Cyrl-CS" sz="2800" smtClean="0"/>
              <a:t>Ко су били хајдуци ?</a:t>
            </a:r>
            <a:endParaRPr lang="en-US" sz="3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308975" cy="4495800"/>
          </a:xfrm>
        </p:spPr>
        <p:txBody>
          <a:bodyPr/>
          <a:lstStyle/>
          <a:p>
            <a:pPr eaLnBrk="1" hangingPunct="1"/>
            <a:r>
              <a:rPr lang="sr-Cyrl-CS" smtClean="0"/>
              <a:t>Људи који су се одметали у шуме од турске власти звали су се хајдуци. Најпознатији хајдук је био хајдук Вељко Петровић.</a:t>
            </a:r>
            <a:endParaRPr lang="en-US" smtClean="0"/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9" name="Picture 8" descr="Veljk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0"/>
            <a:ext cx="2819400" cy="356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3.  </a:t>
            </a:r>
            <a:r>
              <a:rPr lang="sr-Cyrl-CS" sz="3200" smtClean="0"/>
              <a:t>Ко су били јатаци?</a:t>
            </a:r>
            <a:endParaRPr lang="en-US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Јатаци су били српски домаћини, који су помагали хајдуцима да се склоне од турског прогона. </a:t>
            </a:r>
            <a:endParaRPr lang="en-US" smtClean="0"/>
          </a:p>
        </p:txBody>
      </p:sp>
      <p:sp>
        <p:nvSpPr>
          <p:cNvPr id="133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4.  </a:t>
            </a:r>
            <a:r>
              <a:rPr lang="sr-Cyrl-CS" sz="2800" smtClean="0"/>
              <a:t>Када су се хајдучке чете  састајале, а када растајале? </a:t>
            </a:r>
            <a:endParaRPr lang="en-US" sz="2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 algn="just" eaLnBrk="1" hangingPunct="1"/>
            <a:r>
              <a:rPr lang="sr-Cyrl-CS" sz="2800" smtClean="0"/>
              <a:t>Хајдуци су се састајали у пролеће на Ђурђевдан, а растајали  у касну јесен, на Митровдан.</a:t>
            </a:r>
            <a:endParaRPr lang="en-US" sz="2800" smtClean="0"/>
          </a:p>
        </p:txBody>
      </p:sp>
      <p:sp>
        <p:nvSpPr>
          <p:cNvPr id="143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7" name="Picture 6" descr="djurdjevd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718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anas_se_slavi_Mitrovd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971800"/>
            <a:ext cx="2428875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60198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6. мај - Ђурђевдан</a:t>
            </a:r>
            <a:endParaRPr lang="sr-Latn-C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76800" y="60198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8. новембар - Миторвдан</a:t>
            </a:r>
            <a:endParaRPr lang="sr-Latn-C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5.  </a:t>
            </a:r>
            <a:r>
              <a:rPr lang="sr-Cyrl-CS" sz="3200" smtClean="0"/>
              <a:t>Када је била прва сеоба срба према северу?</a:t>
            </a:r>
            <a:endParaRPr lang="en-US" sz="32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5181600" cy="4495800"/>
          </a:xfrm>
        </p:spPr>
        <p:txBody>
          <a:bodyPr/>
          <a:lstStyle/>
          <a:p>
            <a:pPr eaLnBrk="1" hangingPunct="1"/>
            <a:r>
              <a:rPr lang="sr-Cyrl-CS" sz="2800" smtClean="0"/>
              <a:t>Прва велика сеоба срба према северу је била крајем 17. века, 1690. године под вођством  патријарха Арсенија Чарнојевића.</a:t>
            </a:r>
            <a:endParaRPr lang="en-US" sz="2800" smtClean="0"/>
          </a:p>
        </p:txBody>
      </p:sp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5410200" y="5638800"/>
            <a:ext cx="320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400"/>
              <a:t>Патријарх Арсеније Чарнојевић</a:t>
            </a:r>
            <a:endParaRPr lang="sr-Latn-CS" sz="1400"/>
          </a:p>
        </p:txBody>
      </p:sp>
      <p:pic>
        <p:nvPicPr>
          <p:cNvPr id="7" name="Picture 6" descr="Arsenije_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676400"/>
            <a:ext cx="2195506" cy="387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6.  </a:t>
            </a:r>
            <a:r>
              <a:rPr lang="sr-Cyrl-CS" sz="3200" smtClean="0"/>
              <a:t>Где је било седиште српске цркве пре велике сеобе Срба?</a:t>
            </a:r>
            <a:endParaRPr lang="en-US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z="2800" smtClean="0"/>
              <a:t>Седиште српске цркве налазило се у Пећкој патријаршији.</a:t>
            </a:r>
          </a:p>
          <a:p>
            <a:pPr eaLnBrk="1" hangingPunct="1"/>
            <a:endParaRPr lang="en-US" sz="2800" smtClean="0"/>
          </a:p>
        </p:txBody>
      </p:sp>
      <p:sp>
        <p:nvSpPr>
          <p:cNvPr id="163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7" name="Picture 6" descr="Pecka_Patrijarsij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124200"/>
            <a:ext cx="4429152" cy="295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7.  </a:t>
            </a:r>
            <a:r>
              <a:rPr lang="sr-Cyrl-CS" sz="3600" smtClean="0"/>
              <a:t>Који градови на северу су били седиште српске културе?</a:t>
            </a:r>
            <a:endParaRPr lang="en-US" sz="36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r-Cyrl-CS" smtClean="0"/>
              <a:t>У време велике сеобе Срба центри српске културе су били: Сентандреја у Мађарској, Сремски Карловци, Нови Сад.</a:t>
            </a:r>
            <a:endParaRPr lang="en-US" smtClean="0"/>
          </a:p>
        </p:txBody>
      </p:sp>
      <p:sp>
        <p:nvSpPr>
          <p:cNvPr id="174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906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6" name="Picture 5" descr="800px-Szentendre%2C_muzeum_SP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124200"/>
            <a:ext cx="4182861" cy="283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204</TotalTime>
  <Words>762</Words>
  <Application>Microsoft Office PowerPoint</Application>
  <PresentationFormat>On-screen Show (4:3)</PresentationFormat>
  <Paragraphs>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Tw Cen MT</vt:lpstr>
      <vt:lpstr>Wingdings</vt:lpstr>
      <vt:lpstr>Wingdings 2</vt:lpstr>
      <vt:lpstr>Calibri</vt:lpstr>
      <vt:lpstr>Median</vt:lpstr>
      <vt:lpstr>Србија под турском влашћу</vt:lpstr>
      <vt:lpstr>Изабери поље!</vt:lpstr>
      <vt:lpstr>1.  Које обавезе је српски народ имао под  турском влашћу?</vt:lpstr>
      <vt:lpstr> 2.  Ко су били хајдуци ?</vt:lpstr>
      <vt:lpstr>3.  Ко су били јатаци?</vt:lpstr>
      <vt:lpstr>4.  Када су се хајдучке чете  састајале, а када растајале? </vt:lpstr>
      <vt:lpstr>5.  Када је била прва сеоба срба према северу?</vt:lpstr>
      <vt:lpstr>6.  Где је било седиште српске цркве пре велике сеобе Срба?</vt:lpstr>
      <vt:lpstr>7.  Који градови на северу су били седиште српске културе?</vt:lpstr>
      <vt:lpstr>8. Које велике силе су владале Европом у 19. веку ?</vt:lpstr>
      <vt:lpstr>9.  Када и где је отпочео Први српски устанак?</vt:lpstr>
      <vt:lpstr>10.  Ко је био вођа Првог устанка?</vt:lpstr>
      <vt:lpstr>11.  Када и како је окончан Први српски устанак?</vt:lpstr>
      <vt:lpstr>12.  Који значај је имао Први српски устанак за Србију?</vt:lpstr>
      <vt:lpstr>13.  Када и где је започео Други српски устанак?</vt:lpstr>
      <vt:lpstr>14.  Ко је био вођа Другог устанка?</vt:lpstr>
      <vt:lpstr>15.  Који је значај Другог српског устанка?</vt:lpstr>
      <vt:lpstr>16.  Када су (од турске власти) ослобођени велики градови у Србији?</vt:lpstr>
      <vt:lpstr>17.  Када је Србија проглашена за краљевину?</vt:lpstr>
      <vt:lpstr>18.  Ко је био први краљ у Србији у 19. веку?</vt:lpstr>
      <vt:lpstr>19.  Ко је био последњи владар династије Обреновић?</vt:lpstr>
      <vt:lpstr>20.  Ко је био оснивач Велике школе у Београду и први министар просвете у Србији?</vt:lpstr>
      <vt:lpstr>21.  Где су сахрањени Доситеј Обрадовић и Вук Караџић?</vt:lpstr>
      <vt:lpstr>22.  Где се налазио стари двор у време кнеза Милоша Обреновића?</vt:lpstr>
      <vt:lpstr>23.  Ко је подигао зграду Народног позоришта у Београду?</vt:lpstr>
      <vt:lpstr>24.Који познати писац је описао предају кључева на Калемегдану?</vt:lpstr>
    </vt:vector>
  </TitlesOfParts>
  <Company>Jefferson County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Questions</dc:title>
  <dc:creator>Connie Campbell</dc:creator>
  <cp:lastModifiedBy>link</cp:lastModifiedBy>
  <cp:revision>37</cp:revision>
  <dcterms:created xsi:type="dcterms:W3CDTF">2002-05-17T15:03:25Z</dcterms:created>
  <dcterms:modified xsi:type="dcterms:W3CDTF">2009-09-29T15:42:42Z</dcterms:modified>
</cp:coreProperties>
</file>