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8157A4-D497-4976-A343-0165BE6E0C30}" type="datetimeFigureOut">
              <a:rPr lang="en-US" smtClean="0"/>
              <a:pPr/>
              <a:t>7/16/2008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BC3F1A-7212-42CE-A165-7A8A2EC3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7772400" cy="796304"/>
          </a:xfrm>
        </p:spPr>
        <p:txBody>
          <a:bodyPr>
            <a:normAutofit fontScale="90000"/>
          </a:bodyPr>
          <a:lstStyle/>
          <a:p>
            <a:r>
              <a:rPr lang="sr-Cyrl-CS" noProof="1" smtClean="0">
                <a:latin typeface="Arial" pitchFamily="34" charset="0"/>
                <a:cs typeface="Arial" pitchFamily="34" charset="0"/>
              </a:rPr>
              <a:t>Визуелне вежбе</a:t>
            </a:r>
            <a:endParaRPr lang="sr-Cyrl-CS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428604"/>
            <a:ext cx="7772400" cy="1199704"/>
          </a:xfrm>
        </p:spPr>
        <p:txBody>
          <a:bodyPr/>
          <a:lstStyle/>
          <a:p>
            <a:r>
              <a:rPr lang="sr-Cyrl-CS" b="1" dirty="0" smtClean="0">
                <a:latin typeface="Arial" pitchFamily="34" charset="0"/>
                <a:cs typeface="Arial" pitchFamily="34" charset="0"/>
              </a:rPr>
              <a:t>НАСТАВА ПОЧЕТНОГ ЧИТАЊА И ПИСАЊА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/>
          </a:bodyPr>
          <a:lstStyle/>
          <a:p>
            <a:r>
              <a:rPr lang="sr-Cyrl-CS" sz="2000" dirty="0" smtClean="0">
                <a:latin typeface="Arial" pitchFamily="34" charset="0"/>
                <a:cs typeface="Arial" pitchFamily="34" charset="0"/>
              </a:rPr>
              <a:t>Дечјим посматрањем углавном влада стихијност, па је на наставнику да тај процес организује и усмери. Аналитичким начином опажања и запажањем разних појединости.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sr-Cyrl-CS" sz="2000" dirty="0" smtClean="0">
                <a:latin typeface="Arial" pitchFamily="34" charset="0"/>
                <a:cs typeface="Arial" pitchFamily="34" charset="0"/>
              </a:rPr>
              <a:t>Наставник организује вежбе посматрања тематски, најпре везане за учионицу, па се она проширује на посматрање шире околине. </a:t>
            </a:r>
          </a:p>
          <a:p>
            <a:endParaRPr lang="sr-Cyrl-C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C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CS" sz="2000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Организација посматрања у настави:</a:t>
            </a:r>
            <a:endParaRPr lang="en-US" sz="2000" u="sng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Усмеравање пажње ученика на целине (запажање целина)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Усмеравање пажње ученика на најважније појединости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Усмеравање пажње ученика на мање важне појединости (аналитичко посматрање)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sr-Latn-C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sr-Cyrl-CS" noProof="1" smtClean="0">
                <a:latin typeface="Arial" pitchFamily="34" charset="0"/>
                <a:cs typeface="Arial" pitchFamily="34" charset="0"/>
              </a:rPr>
              <a:t>Визуелне вежбе</a:t>
            </a:r>
            <a:endParaRPr lang="sr-Cyrl-CS" noProof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762000"/>
          </a:xfrm>
        </p:spPr>
        <p:txBody>
          <a:bodyPr/>
          <a:lstStyle/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Ученици посматрају:</a:t>
            </a:r>
            <a:endParaRPr lang="sr-Latn-C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438" y="1571612"/>
            <a:ext cx="4041775" cy="762000"/>
          </a:xfrm>
        </p:spPr>
        <p:txBody>
          <a:bodyPr/>
          <a:lstStyle/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Визуелно се опажају</a:t>
            </a:r>
            <a:r>
              <a:rPr lang="sr-Cyrl-CS" dirty="0" smtClean="0"/>
              <a:t>:</a:t>
            </a:r>
            <a:endParaRPr lang="sr-Latn-C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8596" y="2357430"/>
            <a:ext cx="4040188" cy="334202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000" dirty="0" smtClean="0"/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предмете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људе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животиње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догађаје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слике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фотографије.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sr-Latn-C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643182"/>
            <a:ext cx="4041775" cy="3941763"/>
          </a:xfrm>
        </p:spPr>
        <p:txBody>
          <a:bodyPr>
            <a:noAutofit/>
          </a:bodyPr>
          <a:lstStyle/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облици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боје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положај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односи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покрети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динамика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мимичка активност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гестикулација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детаљи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скривени елементи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визуелни проблеми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оптичке играчке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sr-Latn-C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noProof="1" smtClean="0">
                <a:latin typeface="Arial" pitchFamily="34" charset="0"/>
                <a:cs typeface="Arial" pitchFamily="34" charset="0"/>
              </a:rPr>
              <a:t>Визуелне вежбе</a:t>
            </a:r>
            <a:endParaRPr lang="sr-Cyrl-CS" noProof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100" b="1" i="0" u="none" strike="noStrike" kern="1200" cap="none" spc="0" normalizeH="0" baseline="0" noProof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Посматрање</a:t>
            </a:r>
            <a:r>
              <a:rPr kumimoji="0" lang="sr-Cyrl-CS" sz="4100" b="1" i="0" u="none" strike="noStrike" kern="1200" cap="none" spc="0" normalizeH="0" noProof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слика предмета</a:t>
            </a:r>
            <a:endParaRPr kumimoji="0" lang="sr-Cyrl-CS" sz="4100" b="1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 descr="stockxpertcom_id3788361_siz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1857388" cy="2799256"/>
          </a:xfrm>
          <a:prstGeom prst="rect">
            <a:avLst/>
          </a:prstGeom>
        </p:spPr>
      </p:pic>
      <p:pic>
        <p:nvPicPr>
          <p:cNvPr id="4" name="Picture 3" descr="stockxpertcom_id2710351_siz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857364"/>
            <a:ext cx="2071702" cy="1382763"/>
          </a:xfrm>
          <a:prstGeom prst="rect">
            <a:avLst/>
          </a:prstGeom>
        </p:spPr>
      </p:pic>
      <p:pic>
        <p:nvPicPr>
          <p:cNvPr id="5" name="Picture 4" descr="stockxpertcom_id8759322_size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000240"/>
            <a:ext cx="2238377" cy="1485229"/>
          </a:xfrm>
          <a:prstGeom prst="rect">
            <a:avLst/>
          </a:prstGeom>
        </p:spPr>
      </p:pic>
      <p:pic>
        <p:nvPicPr>
          <p:cNvPr id="6" name="Picture 5" descr="stockxpertcom_id6525061_size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1357298"/>
            <a:ext cx="1576387" cy="1576387"/>
          </a:xfrm>
          <a:prstGeom prst="rect">
            <a:avLst/>
          </a:prstGeom>
        </p:spPr>
      </p:pic>
      <p:pic>
        <p:nvPicPr>
          <p:cNvPr id="7" name="Picture 6" descr="stockxpertcom_id3484671_size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7" y="3897008"/>
            <a:ext cx="2428892" cy="1617356"/>
          </a:xfrm>
          <a:prstGeom prst="rect">
            <a:avLst/>
          </a:prstGeom>
        </p:spPr>
      </p:pic>
      <p:pic>
        <p:nvPicPr>
          <p:cNvPr id="8" name="Picture 7" descr="stockxpertcom_id8231582_size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4214818"/>
            <a:ext cx="2452691" cy="1627433"/>
          </a:xfrm>
          <a:prstGeom prst="rect">
            <a:avLst/>
          </a:prstGeom>
        </p:spPr>
      </p:pic>
      <p:pic>
        <p:nvPicPr>
          <p:cNvPr id="9" name="Picture 8" descr="stockxpertcom_id6524701_size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4299130"/>
            <a:ext cx="1857388" cy="123971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100" b="1" i="0" u="none" strike="noStrike" kern="1200" cap="none" spc="0" normalizeH="0" baseline="0" noProof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Посматрање</a:t>
            </a:r>
            <a:r>
              <a:rPr kumimoji="0" lang="sr-Cyrl-CS" sz="4100" b="1" i="0" u="none" strike="noStrike" kern="1200" cap="none" spc="0" normalizeH="0" noProof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слика људи</a:t>
            </a:r>
            <a:endParaRPr kumimoji="0" lang="sr-Cyrl-CS" sz="4100" b="1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 descr="stockxpertcom_id16595751_siz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643050"/>
            <a:ext cx="2376490" cy="1586195"/>
          </a:xfrm>
          <a:prstGeom prst="rect">
            <a:avLst/>
          </a:prstGeom>
        </p:spPr>
      </p:pic>
      <p:pic>
        <p:nvPicPr>
          <p:cNvPr id="4" name="Picture 3" descr="stockxpertcom_id3282621_siz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85926"/>
            <a:ext cx="2881319" cy="1918619"/>
          </a:xfrm>
          <a:prstGeom prst="rect">
            <a:avLst/>
          </a:prstGeom>
        </p:spPr>
      </p:pic>
      <p:pic>
        <p:nvPicPr>
          <p:cNvPr id="5" name="Picture 4" descr="stockxpertcom_id763791_size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857232"/>
            <a:ext cx="2017904" cy="2800356"/>
          </a:xfrm>
          <a:prstGeom prst="rect">
            <a:avLst/>
          </a:prstGeom>
        </p:spPr>
      </p:pic>
      <p:pic>
        <p:nvPicPr>
          <p:cNvPr id="6" name="Picture 5" descr="stockxpertcom_id853456_size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3429000"/>
            <a:ext cx="2228856" cy="3219459"/>
          </a:xfrm>
          <a:prstGeom prst="rect">
            <a:avLst/>
          </a:prstGeom>
        </p:spPr>
      </p:pic>
      <p:pic>
        <p:nvPicPr>
          <p:cNvPr id="7" name="Picture 6" descr="stockxpertcom_id14062801_size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3929066"/>
            <a:ext cx="3214710" cy="214566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ckxpertcom_id2414441_siz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8758904" cy="2650630"/>
          </a:xfrm>
          <a:prstGeom prst="rect">
            <a:avLst/>
          </a:prstGeom>
        </p:spPr>
      </p:pic>
      <p:pic>
        <p:nvPicPr>
          <p:cNvPr id="4" name="Picture 3" descr="stockxpertcom_id2013181_siz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14356"/>
            <a:ext cx="3576651" cy="35766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100" b="1" i="0" u="none" strike="noStrike" kern="1200" cap="none" spc="0" normalizeH="0" baseline="0" noProof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Посматрање</a:t>
            </a:r>
            <a:r>
              <a:rPr kumimoji="0" lang="sr-Cyrl-CS" sz="4100" b="1" i="0" u="none" strike="noStrike" kern="1200" cap="none" spc="0" normalizeH="0" noProof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слика животиња</a:t>
            </a:r>
            <a:endParaRPr kumimoji="0" lang="sr-Cyrl-CS" sz="4100" b="1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100" b="1" i="0" u="none" strike="noStrike" kern="1200" cap="none" spc="0" normalizeH="0" baseline="0" noProof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Посматрање</a:t>
            </a:r>
            <a:r>
              <a:rPr lang="sr-Cyrl-CS" sz="4100" b="1" noProof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r-Cyrl-CS" sz="4100" b="1" noProof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слика догађаја</a:t>
            </a:r>
            <a:endParaRPr kumimoji="0" lang="sr-Cyrl-CS" sz="4100" b="1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 descr="stockxpertcom_id177874_siz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6519882" cy="490419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100" b="1" i="0" u="none" strike="noStrike" kern="1200" cap="none" spc="0" normalizeH="0" baseline="0" noProof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Посматрање</a:t>
            </a:r>
            <a:r>
              <a:rPr lang="sr-Cyrl-CS" sz="4100" b="1" noProof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r-Cyrl-CS" sz="4100" b="1" noProof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слика појава</a:t>
            </a:r>
            <a:endParaRPr kumimoji="0" lang="sr-Cyrl-CS" sz="4100" b="1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 descr="stockxpertcom_id324887_siz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00174"/>
            <a:ext cx="3000396" cy="2002622"/>
          </a:xfrm>
          <a:prstGeom prst="rect">
            <a:avLst/>
          </a:prstGeom>
        </p:spPr>
      </p:pic>
      <p:pic>
        <p:nvPicPr>
          <p:cNvPr id="4" name="Picture 3" descr="stockxpertcom_id1649471_siz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643315"/>
            <a:ext cx="2857520" cy="2000264"/>
          </a:xfrm>
          <a:prstGeom prst="rect">
            <a:avLst/>
          </a:prstGeom>
        </p:spPr>
      </p:pic>
      <p:pic>
        <p:nvPicPr>
          <p:cNvPr id="5" name="Picture 4" descr="stockxpertcom_id16626761_size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643314"/>
            <a:ext cx="3000396" cy="1990851"/>
          </a:xfrm>
          <a:prstGeom prst="rect">
            <a:avLst/>
          </a:prstGeom>
        </p:spPr>
      </p:pic>
      <p:pic>
        <p:nvPicPr>
          <p:cNvPr id="6" name="Picture 5" descr="stockxpertcom_id2759111_size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500174"/>
            <a:ext cx="2857520" cy="195494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81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Визуелне вежбе</vt:lpstr>
      <vt:lpstr>Визуелне вежбе</vt:lpstr>
      <vt:lpstr>Визуелне вежбе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Визуелне вежбе</dc:title>
  <dc:creator>link</dc:creator>
  <cp:lastModifiedBy>link</cp:lastModifiedBy>
  <cp:revision>32</cp:revision>
  <dcterms:created xsi:type="dcterms:W3CDTF">2008-07-16T13:02:30Z</dcterms:created>
  <dcterms:modified xsi:type="dcterms:W3CDTF">2008-07-16T15:11:04Z</dcterms:modified>
</cp:coreProperties>
</file>