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6" r:id="rId2"/>
    <p:sldId id="286" r:id="rId3"/>
    <p:sldId id="277" r:id="rId4"/>
    <p:sldId id="281" r:id="rId5"/>
    <p:sldId id="288" r:id="rId6"/>
    <p:sldId id="279" r:id="rId7"/>
    <p:sldId id="280" r:id="rId8"/>
    <p:sldId id="284" r:id="rId9"/>
    <p:sldId id="283" r:id="rId10"/>
    <p:sldId id="282" r:id="rId11"/>
    <p:sldId id="28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80"/>
    <a:srgbClr val="387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FA9EC-7CD0-46F3-8F38-EDA438068852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6FC6-07F4-4A6E-8F86-A3DF4B574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6FC6-07F4-4A6E-8F86-A3DF4B574F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9BF257D-F882-4742-90BE-9EBD72211453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5169AC79-4F7F-457B-BAF1-989E91CB68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4E1D-8C97-49C4-9CCA-77283B9F4B01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C2D4E-38A7-4647-B024-55D35960BD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0A7F3-CCEE-4B86-8551-85E06DEFF509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AAB3-ED12-443E-BF3C-EC80A4AD8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3D5C-8639-4E35-9F21-2ED70B6ADCC4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D5183-1CF6-476D-A050-963F4E73E4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89218C3C-710E-4E77-B3EE-98C95621FE02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D2A2567E-69D5-4436-9F22-03200C3698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F153-DDDC-4C35-95EF-0C247596F80A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79DB-0BDB-4A16-BD97-0949C79D39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247A6-17F0-4939-A4AA-FC250710B141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4F7C0-8707-4768-951A-DE370B63E7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D4CAB-A4E8-4CC8-BF87-987B0E2094A7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48232-C978-4583-8020-36A5C194FE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6087D-6F12-4E48-B3F8-BDC14290A28B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E3F71-C7E5-4A54-A811-BD7EBD39ED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1FE26-C753-42B0-AA8D-E39CCC729394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8ADEC-F65C-4701-9300-FF1F81F5FD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223BA-A0CD-460B-99ED-303A80560CE5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BC2D0-972E-413C-B29C-050A30B1D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FF789D-2558-4435-AF9D-0A4613A30C56}" type="datetimeFigureOut">
              <a:rPr lang="en-US" smtClean="0"/>
              <a:pPr>
                <a:defRPr/>
              </a:pPr>
              <a:t>9/1/2010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E814CE-36B0-41DE-A7D1-AFACDC8C5F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4000504"/>
            <a:ext cx="7000924" cy="1643074"/>
          </a:xfrm>
        </p:spPr>
        <p:txBody>
          <a:bodyPr>
            <a:noAutofit/>
          </a:bodyPr>
          <a:lstStyle/>
          <a:p>
            <a:r>
              <a:rPr lang="sr-Latn-CS" sz="2000" dirty="0" smtClean="0">
                <a:latin typeface="+mn-lt"/>
              </a:rPr>
              <a:t/>
            </a:r>
            <a:br>
              <a:rPr lang="sr-Latn-CS" sz="2000" dirty="0" smtClean="0">
                <a:latin typeface="+mn-lt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Latn-CS" sz="2000" dirty="0" smtClean="0">
                <a:latin typeface="+mn-lt"/>
              </a:rPr>
              <a:t/>
            </a:r>
            <a:br>
              <a:rPr lang="sr-Latn-CS" sz="2000" dirty="0" smtClean="0">
                <a:latin typeface="+mn-lt"/>
              </a:rPr>
            </a:br>
            <a:r>
              <a:rPr lang="sr-Latn-CS" sz="2000" dirty="0" smtClean="0">
                <a:latin typeface="+mn-lt"/>
              </a:rPr>
              <a:t/>
            </a:r>
            <a:br>
              <a:rPr lang="sr-Latn-CS" sz="2000" dirty="0" smtClean="0">
                <a:latin typeface="+mn-lt"/>
              </a:rPr>
            </a:br>
            <a:r>
              <a:rPr lang="sr-Latn-CS" sz="2000" dirty="0" smtClean="0">
                <a:latin typeface="+mn-lt"/>
              </a:rPr>
              <a:t/>
            </a:r>
            <a:br>
              <a:rPr lang="sr-Latn-CS" sz="2000" dirty="0" smtClean="0">
                <a:latin typeface="+mn-lt"/>
              </a:rPr>
            </a:br>
            <a:r>
              <a:rPr lang="sr-Latn-CS" sz="2000" dirty="0" smtClean="0">
                <a:latin typeface="+mn-lt"/>
              </a:rPr>
              <a:t/>
            </a:r>
            <a:br>
              <a:rPr lang="sr-Latn-CS" sz="2000" dirty="0" smtClean="0">
                <a:latin typeface="+mn-lt"/>
              </a:rPr>
            </a:br>
            <a:r>
              <a:rPr lang="sr-Latn-CS" sz="2000" dirty="0" smtClean="0">
                <a:latin typeface="+mn-lt"/>
              </a:rPr>
              <a:t/>
            </a:r>
            <a:br>
              <a:rPr lang="sr-Latn-CS" sz="2000" dirty="0" smtClean="0">
                <a:latin typeface="+mn-lt"/>
              </a:rPr>
            </a:br>
            <a:r>
              <a:rPr lang="sr-Latn-CS" sz="2000" dirty="0" smtClean="0">
                <a:latin typeface="+mn-lt"/>
              </a:rPr>
              <a:t/>
            </a:r>
            <a:br>
              <a:rPr lang="sr-Latn-CS" sz="2000" dirty="0" smtClean="0">
                <a:latin typeface="+mn-lt"/>
              </a:rPr>
            </a:br>
            <a:r>
              <a:rPr lang="sr-Latn-CS" sz="2000" dirty="0" smtClean="0">
                <a:latin typeface="+mn-lt"/>
              </a:rPr>
              <a:t/>
            </a:r>
            <a:br>
              <a:rPr lang="sr-Latn-CS" sz="2000" dirty="0" smtClean="0">
                <a:latin typeface="+mn-lt"/>
              </a:rPr>
            </a:br>
            <a:r>
              <a:rPr lang="vi-VN" sz="2000" dirty="0" smtClean="0">
                <a:latin typeface="+mn-lt"/>
              </a:rPr>
              <a:t/>
            </a:r>
            <a:br>
              <a:rPr lang="vi-VN" sz="2000" dirty="0" smtClean="0">
                <a:latin typeface="+mn-lt"/>
              </a:rPr>
            </a:br>
            <a:r>
              <a:rPr lang="en-US" sz="800" dirty="0" smtClean="0">
                <a:latin typeface="+mn-lt"/>
              </a:rPr>
              <a:t/>
            </a:r>
            <a:br>
              <a:rPr lang="en-US" sz="800" dirty="0" smtClean="0">
                <a:latin typeface="+mn-lt"/>
              </a:rPr>
            </a:br>
            <a:r>
              <a:rPr lang="vi-VN" sz="2000" dirty="0" smtClean="0"/>
              <a:t/>
            </a:r>
            <a:br>
              <a:rPr lang="vi-VN" sz="2000" dirty="0" smtClean="0"/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4" y="1071546"/>
            <a:ext cx="7215238" cy="2643206"/>
          </a:xfrm>
          <a:prstGeom prst="rect">
            <a:avLst/>
          </a:prstGeom>
          <a:solidFill>
            <a:srgbClr val="336600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sr-Cyrl-C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СЕМИНАРИ ЗА СТРУЧНО УСАВРШАВАЊЕ ИЗ ОБЛАСТИ ОБРАЗОВНЕ ИНФОРМАЦИОНЕ ТЕХНОЛОГИЈЕ   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2010/2011</a:t>
            </a:r>
            <a:r>
              <a:rPr lang="sr-Cyrl-C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</a:t>
            </a:r>
            <a:endParaRPr lang="sr-Latn-C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381896" cy="12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direktor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357694"/>
            <a:ext cx="1214446" cy="1332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stockxpertcom_id152093_siz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429132"/>
            <a:ext cx="1152203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sluzb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4357694"/>
            <a:ext cx="1461233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857224" y="3786190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600" dirty="0" smtClean="0"/>
              <a:t>учитељи, наставници, директори, стручни сарадници, васпитачи </a:t>
            </a:r>
            <a:endParaRPr lang="sr-Latn-CS" sz="1600" dirty="0"/>
          </a:p>
        </p:txBody>
      </p:sp>
      <p:sp>
        <p:nvSpPr>
          <p:cNvPr id="24" name="Rectangle 23"/>
          <p:cNvSpPr/>
          <p:nvPr/>
        </p:nvSpPr>
        <p:spPr>
          <a:xfrm>
            <a:off x="7304932" y="3357562"/>
            <a:ext cx="696092" cy="3331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2700"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5" name="TextBox 24"/>
          <p:cNvSpPr txBox="1"/>
          <p:nvPr/>
        </p:nvSpPr>
        <p:spPr>
          <a:xfrm>
            <a:off x="4286248" y="600076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Аутор: проф. др Данимир Мандић</a:t>
            </a:r>
            <a:endParaRPr lang="sr-Latn-CS" dirty="0"/>
          </a:p>
        </p:txBody>
      </p:sp>
      <p:pic>
        <p:nvPicPr>
          <p:cNvPr id="27" name="Picture 26" descr="vaspitac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357694"/>
            <a:ext cx="1928826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Diagonal Stripe 11"/>
          <p:cNvSpPr/>
          <p:nvPr/>
        </p:nvSpPr>
        <p:spPr>
          <a:xfrm rot="14771562" flipH="1">
            <a:off x="7078106" y="3311985"/>
            <a:ext cx="218487" cy="428628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42852"/>
            <a:ext cx="8215370" cy="928694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Планирање, реализација и вредновање наставе подржане ОИТ</a:t>
            </a:r>
            <a:endParaRPr lang="sr-Latn-C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8134" y="850392"/>
            <a:ext cx="481778" cy="190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4" name="Picture 13" descr="planiranje-lepeza_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642910" y="1379278"/>
            <a:ext cx="2286016" cy="1406779"/>
          </a:xfrm>
          <a:prstGeom prst="rect">
            <a:avLst/>
          </a:prstGeom>
        </p:spPr>
      </p:pic>
      <p:pic>
        <p:nvPicPr>
          <p:cNvPr id="15" name="Picture 14" descr="realizacija-lepeza_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785786" y="3145068"/>
            <a:ext cx="2357454" cy="1450741"/>
          </a:xfrm>
          <a:prstGeom prst="rect">
            <a:avLst/>
          </a:prstGeom>
        </p:spPr>
      </p:pic>
      <p:pic>
        <p:nvPicPr>
          <p:cNvPr id="16" name="Picture 15" descr="vrednovanje-lepeza_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785787" y="4903542"/>
            <a:ext cx="2286016" cy="1406779"/>
          </a:xfrm>
          <a:prstGeom prst="rect">
            <a:avLst/>
          </a:prstGeom>
        </p:spPr>
      </p:pic>
      <p:pic>
        <p:nvPicPr>
          <p:cNvPr id="17" name="Picture 16" descr="tab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214554"/>
            <a:ext cx="2428892" cy="159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428992" y="157161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sr-Cyrl-CS" sz="1400" dirty="0" smtClean="0"/>
              <a:t>  Интеграција  ОИТ у годишње, оперативне и месечне планове наставника</a:t>
            </a:r>
            <a:endParaRPr lang="sr-Latn-C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7554" y="3857628"/>
            <a:ext cx="485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sr-Cyrl-CS" sz="1400" dirty="0" smtClean="0"/>
              <a:t>  Организациони елементи наставе подржане ОИТ</a:t>
            </a:r>
            <a:endParaRPr lang="sr-Latn-C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71868" y="590617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sr-Cyrl-CS" sz="1400" dirty="0" smtClean="0"/>
              <a:t>  Праћење, мерење и вредновање наставе подржане савременом ОИТ</a:t>
            </a:r>
            <a:endParaRPr lang="sr-Latn-C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267218"/>
            <a:ext cx="35433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iagonal Stripe 11"/>
          <p:cNvSpPr/>
          <p:nvPr/>
        </p:nvSpPr>
        <p:spPr>
          <a:xfrm rot="14771562" flipH="1">
            <a:off x="8422611" y="785799"/>
            <a:ext cx="159555" cy="244770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580460" cy="341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0962"/>
            <a:ext cx="8229600" cy="2133592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r-Cyrl-CS" sz="3600" dirty="0" smtClean="0">
                <a:latin typeface="+mj-lt"/>
              </a:rPr>
              <a:t>У припреми</a:t>
            </a:r>
            <a:br>
              <a:rPr lang="sr-Cyrl-CS" sz="3600" dirty="0" smtClean="0">
                <a:latin typeface="+mj-lt"/>
              </a:rPr>
            </a:b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Edusoft</a:t>
            </a: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–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on line</a:t>
            </a: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sr-Cyrl-CS" dirty="0" smtClean="0">
                <a:latin typeface="+mj-lt"/>
              </a:rPr>
              <a:t>семинари за стручно усавршавање наставника</a:t>
            </a:r>
            <a:endParaRPr lang="sr-Latn-CS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242889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Школа - установа у којој ученици на организаован и систематски начин у оквиру наставе стичу знања, навике и вештине.</a:t>
            </a:r>
          </a:p>
          <a:p>
            <a:pPr algn="just"/>
            <a:r>
              <a:rPr lang="ru-RU" sz="2000" dirty="0" smtClean="0"/>
              <a:t>Настава – намерне, планиране и организоване активности наставника и ученика ради усвајања нових садржаја.</a:t>
            </a:r>
          </a:p>
          <a:p>
            <a:pPr algn="just"/>
            <a:r>
              <a:rPr lang="ru-RU" sz="2000" dirty="0" smtClean="0"/>
              <a:t>Кључни фактори: </a:t>
            </a:r>
          </a:p>
          <a:p>
            <a:pPr algn="just">
              <a:buNone/>
            </a:pPr>
            <a:endParaRPr lang="ru-RU" sz="900" dirty="0" smtClean="0"/>
          </a:p>
          <a:p>
            <a:pPr algn="just">
              <a:buNone/>
            </a:pPr>
            <a:r>
              <a:rPr lang="ru-RU" sz="2000" dirty="0" smtClean="0"/>
              <a:t>             </a:t>
            </a:r>
            <a:r>
              <a:rPr lang="ru-RU" sz="2000" b="1" dirty="0" smtClean="0">
                <a:solidFill>
                  <a:srgbClr val="008080"/>
                </a:solidFill>
              </a:rPr>
              <a:t>Традиционалне наставе		                 Савремене наставе</a:t>
            </a:r>
          </a:p>
          <a:p>
            <a:pPr algn="just"/>
            <a:endParaRPr lang="ru-RU" sz="2000" dirty="0" smtClean="0"/>
          </a:p>
          <a:p>
            <a:pPr algn="just">
              <a:buNone/>
            </a:pPr>
            <a:endParaRPr lang="sr-Latn-CS" sz="2000" dirty="0"/>
          </a:p>
        </p:txBody>
      </p:sp>
      <p:sp>
        <p:nvSpPr>
          <p:cNvPr id="5" name="Rectangle 4"/>
          <p:cNvSpPr/>
          <p:nvPr/>
        </p:nvSpPr>
        <p:spPr>
          <a:xfrm>
            <a:off x="500034" y="142852"/>
            <a:ext cx="8143932" cy="928694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Полазне основе за креирање семинара</a:t>
            </a:r>
            <a:endParaRPr lang="sr-Latn-C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8134" y="850392"/>
            <a:ext cx="481778" cy="190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Diagonal Stripe 6"/>
          <p:cNvSpPr/>
          <p:nvPr/>
        </p:nvSpPr>
        <p:spPr>
          <a:xfrm rot="14771562" flipH="1">
            <a:off x="8351173" y="857238"/>
            <a:ext cx="159555" cy="244770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407194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Ученик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527424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Наставник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52863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Садржаји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1714480" y="4429132"/>
            <a:ext cx="1571636" cy="10715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472" y="585789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Дидактички троугао у којем постоји</a:t>
            </a:r>
          </a:p>
          <a:p>
            <a:pPr algn="ctr"/>
            <a:r>
              <a:rPr lang="sr-Cyrl-CS" sz="1400" dirty="0" smtClean="0"/>
              <a:t> узајамно повратни утицај</a:t>
            </a:r>
            <a:endParaRPr lang="en-US" sz="1400" dirty="0"/>
          </a:p>
        </p:txBody>
      </p:sp>
      <p:sp>
        <p:nvSpPr>
          <p:cNvPr id="15" name="Diamond 14"/>
          <p:cNvSpPr/>
          <p:nvPr/>
        </p:nvSpPr>
        <p:spPr>
          <a:xfrm>
            <a:off x="6215074" y="4429132"/>
            <a:ext cx="1643074" cy="114300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72264" y="400050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Ученик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29190" y="47863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Наставник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86710" y="47863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Садржаји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57884" y="550070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rgbClr val="387000"/>
                </a:solidFill>
              </a:rPr>
              <a:t>Образовна технологија</a:t>
            </a:r>
            <a:endParaRPr lang="en-US" dirty="0">
              <a:solidFill>
                <a:srgbClr val="387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2066" y="5929330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Дидактички четвороугао у којем постоји</a:t>
            </a:r>
          </a:p>
          <a:p>
            <a:pPr algn="ctr"/>
            <a:r>
              <a:rPr lang="sr-Cyrl-CS" sz="1400" dirty="0" smtClean="0"/>
              <a:t> узајамно повратни утицај</a:t>
            </a:r>
            <a:endParaRPr lang="en-US" sz="1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143116"/>
            <a:ext cx="8229600" cy="407196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Циљ нашег деловања усмерен је на проширивање знања учесника семинара о педагошком значају и могућностима примене нових информационих технологија ради иновирања, обогаћивања и унапређивања рада у основним и средњим школама. </a:t>
            </a:r>
          </a:p>
          <a:p>
            <a:pPr algn="just"/>
            <a:r>
              <a:rPr lang="ru-RU" sz="2000" dirty="0" smtClean="0"/>
              <a:t>Развој информационих технологија се у значајној мери супроставља парадигми Коменског и традиционалним начинима образовања ученика, те се Едусофт побринуо да кроз </a:t>
            </a:r>
            <a:r>
              <a:rPr lang="en-US" sz="2000" b="1" dirty="0" smtClean="0"/>
              <a:t>2</a:t>
            </a:r>
            <a:r>
              <a:rPr lang="ru-RU" sz="2000" b="1" dirty="0" smtClean="0"/>
              <a:t> </a:t>
            </a:r>
            <a:r>
              <a:rPr lang="ru-RU" sz="2000" b="1" dirty="0" smtClean="0"/>
              <a:t>акредитована семинара</a:t>
            </a:r>
            <a:r>
              <a:rPr lang="ru-RU" sz="2000" dirty="0" smtClean="0"/>
              <a:t> приступи корисницима неуједначених предзнања из области образовне информационе технологије. </a:t>
            </a:r>
          </a:p>
          <a:p>
            <a:pPr algn="just"/>
            <a:r>
              <a:rPr lang="ru-RU" sz="2000" dirty="0" smtClean="0"/>
              <a:t>Пре избора неког од модула корисници могу урадити </a:t>
            </a:r>
            <a:r>
              <a:rPr lang="ru-RU" sz="2000" b="1" dirty="0" smtClean="0"/>
              <a:t>иницијалне тестове</a:t>
            </a:r>
            <a:r>
              <a:rPr lang="ru-RU" sz="2000" dirty="0" smtClean="0"/>
              <a:t> и тако прецизније одредити ниво постојећих знања и вештина у области образовне информационе технологије.</a:t>
            </a:r>
          </a:p>
          <a:p>
            <a:pPr algn="just"/>
            <a:endParaRPr lang="sr-Latn-CS" sz="2000" dirty="0"/>
          </a:p>
        </p:txBody>
      </p:sp>
      <p:sp>
        <p:nvSpPr>
          <p:cNvPr id="5" name="Rectangle 4"/>
          <p:cNvSpPr/>
          <p:nvPr/>
        </p:nvSpPr>
        <p:spPr>
          <a:xfrm>
            <a:off x="500034" y="142852"/>
            <a:ext cx="8143932" cy="928694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Семинари из образовне информационе технологије</a:t>
            </a:r>
            <a:endParaRPr lang="sr-Latn-C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8134" y="850392"/>
            <a:ext cx="481778" cy="190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Diagonal Stripe 6"/>
          <p:cNvSpPr/>
          <p:nvPr/>
        </p:nvSpPr>
        <p:spPr>
          <a:xfrm rot="14771562" flipH="1">
            <a:off x="8351173" y="857238"/>
            <a:ext cx="159555" cy="244770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5000660"/>
          </a:xfrm>
        </p:spPr>
        <p:txBody>
          <a:bodyPr>
            <a:noAutofit/>
          </a:bodyPr>
          <a:lstStyle/>
          <a:p>
            <a:pPr algn="just"/>
            <a:r>
              <a:rPr lang="sr-Cyrl-CS" sz="1600" dirty="0" smtClean="0"/>
              <a:t>Циљ другог модула: </a:t>
            </a:r>
            <a:r>
              <a:rPr lang="ru-RU" sz="1600" dirty="0" smtClean="0"/>
              <a:t>иновирање знања и вештина учесника у примени  образовне информационе технологије. Намера је дакле да постојећи </a:t>
            </a:r>
            <a:r>
              <a:rPr lang="ru-RU" sz="1600" b="1" dirty="0" smtClean="0"/>
              <a:t>информатички алат на прави начин буде примењен у процесима: планирања, реализације, вредновањ</a:t>
            </a:r>
            <a:r>
              <a:rPr lang="en-US" sz="1600" b="1" dirty="0" smtClean="0"/>
              <a:t>a</a:t>
            </a:r>
            <a:r>
              <a:rPr lang="ru-RU" sz="1600" b="1" dirty="0" smtClean="0"/>
              <a:t> и иновирањ</a:t>
            </a:r>
            <a:r>
              <a:rPr lang="en-US" sz="1600" b="1" dirty="0" smtClean="0"/>
              <a:t>a</a:t>
            </a:r>
            <a:r>
              <a:rPr lang="ru-RU" sz="1600" b="1" dirty="0" smtClean="0"/>
              <a:t> наставног рада ради подизања квалитета и ефикасности образовног рада. 	 </a:t>
            </a:r>
          </a:p>
          <a:p>
            <a:pPr algn="just">
              <a:buNone/>
            </a:pPr>
            <a:r>
              <a:rPr lang="ru-RU" sz="1600" b="1" dirty="0" smtClean="0"/>
              <a:t>	</a:t>
            </a:r>
            <a:r>
              <a:rPr lang="ru-RU" sz="1600" b="1" dirty="0" smtClean="0"/>
              <a:t>Садржај</a:t>
            </a:r>
            <a:r>
              <a:rPr lang="en-US" sz="1600" b="1" dirty="0" smtClean="0"/>
              <a:t> </a:t>
            </a:r>
            <a:r>
              <a:rPr lang="ru-RU" sz="1600" b="1" dirty="0" smtClean="0"/>
              <a:t> </a:t>
            </a:r>
            <a:r>
              <a:rPr lang="sr-Cyrl-CS" sz="1600" b="1" dirty="0" smtClean="0">
                <a:solidFill>
                  <a:srgbClr val="FF0000"/>
                </a:solidFill>
              </a:rPr>
              <a:t>првог</a:t>
            </a:r>
            <a:r>
              <a:rPr lang="ru-RU" sz="1600" b="1" dirty="0" smtClean="0"/>
              <a:t> </a:t>
            </a:r>
            <a:r>
              <a:rPr lang="ru-RU" sz="1600" b="1" dirty="0" smtClean="0"/>
              <a:t>модула</a:t>
            </a:r>
          </a:p>
          <a:p>
            <a:pPr>
              <a:buNone/>
            </a:pPr>
            <a:endParaRPr lang="ru-RU" sz="400" dirty="0" smtClean="0"/>
          </a:p>
          <a:p>
            <a:r>
              <a:rPr lang="ru-RU" sz="1600" dirty="0" smtClean="0"/>
              <a:t>Образовна техника и технологија</a:t>
            </a:r>
          </a:p>
          <a:p>
            <a:r>
              <a:rPr lang="ru-RU" sz="1600" dirty="0" smtClean="0"/>
              <a:t>Педагошки ефекти примене образовне информационе технологије</a:t>
            </a:r>
          </a:p>
          <a:p>
            <a:r>
              <a:rPr lang="ru-RU" sz="1600" dirty="0" smtClean="0"/>
              <a:t>Врсте дидактичких медија </a:t>
            </a:r>
          </a:p>
          <a:p>
            <a:r>
              <a:rPr lang="ru-RU" sz="1600" dirty="0" smtClean="0"/>
              <a:t>Могућности примене образовне телевизије </a:t>
            </a:r>
          </a:p>
          <a:p>
            <a:r>
              <a:rPr lang="ru-RU" sz="1600" dirty="0" smtClean="0"/>
              <a:t>Врсте образовног софтвера </a:t>
            </a:r>
          </a:p>
          <a:p>
            <a:r>
              <a:rPr lang="ru-RU" sz="1600" dirty="0" smtClean="0"/>
              <a:t>Технологија примене образовног софтвера </a:t>
            </a:r>
          </a:p>
          <a:p>
            <a:r>
              <a:rPr lang="ru-RU" sz="1600" dirty="0" smtClean="0"/>
              <a:t>Мултимедијалне учионице </a:t>
            </a:r>
          </a:p>
          <a:p>
            <a:r>
              <a:rPr lang="ru-RU" sz="1600" dirty="0" smtClean="0"/>
              <a:t>Интернет технологије у образовању </a:t>
            </a:r>
          </a:p>
          <a:p>
            <a:r>
              <a:rPr lang="ru-RU" sz="1600" dirty="0" smtClean="0"/>
              <a:t>WEB портали у образовању </a:t>
            </a:r>
          </a:p>
          <a:p>
            <a:r>
              <a:rPr lang="ru-RU" sz="1600" dirty="0" smtClean="0"/>
              <a:t>Значај планирања, организације и вредновања рада подржаног савременим ОИТ</a:t>
            </a:r>
          </a:p>
          <a:p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sr-Latn-CS" sz="1600" dirty="0"/>
          </a:p>
        </p:txBody>
      </p:sp>
      <p:sp>
        <p:nvSpPr>
          <p:cNvPr id="5" name="Rectangle 4"/>
          <p:cNvSpPr/>
          <p:nvPr/>
        </p:nvSpPr>
        <p:spPr>
          <a:xfrm>
            <a:off x="500034" y="142852"/>
            <a:ext cx="8215370" cy="928694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 </a:t>
            </a:r>
            <a:r>
              <a:rPr lang="sr-Latn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бразовно-информационе технологије и разумевање  ширег значаја инплементације ИТ у наставни рад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2188" y="881236"/>
            <a:ext cx="481778" cy="190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Rounded Rectangle 7"/>
          <p:cNvSpPr/>
          <p:nvPr/>
        </p:nvSpPr>
        <p:spPr>
          <a:xfrm>
            <a:off x="5214942" y="4429132"/>
            <a:ext cx="3286148" cy="142876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/>
              <a:t>Трајање</a:t>
            </a:r>
            <a:r>
              <a:rPr lang="ru-RU" sz="1600" dirty="0" smtClean="0"/>
              <a:t>: </a:t>
            </a:r>
          </a:p>
          <a:p>
            <a:pPr algn="just"/>
            <a:r>
              <a:rPr lang="ru-RU" sz="1600" dirty="0" smtClean="0"/>
              <a:t>дводневни семинар - 16 часова</a:t>
            </a:r>
          </a:p>
          <a:p>
            <a:pPr algn="just"/>
            <a:r>
              <a:rPr lang="ru-RU" sz="1600" b="1" dirty="0" smtClean="0"/>
              <a:t>Циљна група: </a:t>
            </a:r>
          </a:p>
          <a:p>
            <a:pPr algn="just"/>
            <a:r>
              <a:rPr lang="ru-RU" sz="1600" dirty="0" smtClean="0"/>
              <a:t>васпитачи, учитељи, наставници, директори, стручни сарадници</a:t>
            </a:r>
            <a:endParaRPr lang="sr-Latn-CS" sz="1600" dirty="0"/>
          </a:p>
        </p:txBody>
      </p:sp>
      <p:sp>
        <p:nvSpPr>
          <p:cNvPr id="7" name="Diagonal Stripe 6"/>
          <p:cNvSpPr/>
          <p:nvPr/>
        </p:nvSpPr>
        <p:spPr>
          <a:xfrm rot="14771562" flipH="1">
            <a:off x="8503778" y="841699"/>
            <a:ext cx="126919" cy="244770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42852"/>
            <a:ext cx="8215370" cy="928694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Савремена образовна информациона технологија</a:t>
            </a:r>
          </a:p>
        </p:txBody>
      </p:sp>
      <p:sp>
        <p:nvSpPr>
          <p:cNvPr id="6" name="Rectangle 5"/>
          <p:cNvSpPr/>
          <p:nvPr/>
        </p:nvSpPr>
        <p:spPr>
          <a:xfrm>
            <a:off x="7958134" y="850392"/>
            <a:ext cx="481778" cy="190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Diagonal Stripe 8"/>
          <p:cNvSpPr/>
          <p:nvPr/>
        </p:nvSpPr>
        <p:spPr>
          <a:xfrm rot="14771562" flipH="1">
            <a:off x="8279734" y="785798"/>
            <a:ext cx="159555" cy="244770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643050"/>
            <a:ext cx="264320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Образовна информациона техника</a:t>
            </a:r>
            <a:endParaRPr lang="en-US" b="1" dirty="0"/>
          </a:p>
        </p:txBody>
      </p:sp>
      <p:sp>
        <p:nvSpPr>
          <p:cNvPr id="11" name="Left-Right-Up Arrow 10"/>
          <p:cNvSpPr/>
          <p:nvPr/>
        </p:nvSpPr>
        <p:spPr>
          <a:xfrm>
            <a:off x="3286116" y="1285860"/>
            <a:ext cx="2214578" cy="785818"/>
          </a:xfrm>
          <a:prstGeom prst="leftRight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72132" y="1568223"/>
            <a:ext cx="30003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Образовна </a:t>
            </a:r>
          </a:p>
          <a:p>
            <a:pPr algn="ctr"/>
            <a:r>
              <a:rPr lang="sr-Cyrl-CS" b="1" dirty="0" smtClean="0"/>
              <a:t>информациона технологија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2500306"/>
            <a:ext cx="4286280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Мултимедијални рачунар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</a:t>
            </a:r>
            <a:r>
              <a:rPr lang="en-US" sz="1600" dirty="0" smtClean="0"/>
              <a:t>DVD</a:t>
            </a:r>
            <a:r>
              <a:rPr lang="sr-Cyrl-CS" sz="1600" dirty="0" smtClean="0"/>
              <a:t>, </a:t>
            </a:r>
            <a:r>
              <a:rPr lang="en-US" sz="1600" dirty="0" smtClean="0"/>
              <a:t>MP3 </a:t>
            </a:r>
            <a:r>
              <a:rPr lang="en-US" sz="1600" dirty="0" err="1" smtClean="0"/>
              <a:t>i</a:t>
            </a:r>
            <a:r>
              <a:rPr lang="en-US" sz="1600" dirty="0" smtClean="0"/>
              <a:t> MP4 player</a:t>
            </a:r>
            <a:endParaRPr lang="sr-Cyrl-CS" sz="1600" dirty="0" smtClean="0"/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</a:t>
            </a:r>
            <a:r>
              <a:rPr lang="en-US" sz="1600" dirty="0" smtClean="0"/>
              <a:t>IPTV, Web TV, </a:t>
            </a:r>
            <a:r>
              <a:rPr lang="sr-Cyrl-CS" sz="1600" dirty="0" smtClean="0"/>
              <a:t>кабловска и интерна ТВ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БИМ пројектор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Интерактивне табле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Документ и </a:t>
            </a:r>
            <a:r>
              <a:rPr lang="en-US" sz="1600" dirty="0" smtClean="0"/>
              <a:t>web </a:t>
            </a:r>
            <a:r>
              <a:rPr lang="sr-Cyrl-CS" sz="1600" dirty="0" smtClean="0"/>
              <a:t>камере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Дигитални  фотоапарати, мобилни </a:t>
            </a:r>
          </a:p>
          <a:p>
            <a:pPr>
              <a:lnSpc>
                <a:spcPct val="130000"/>
              </a:lnSpc>
            </a:pPr>
            <a:r>
              <a:rPr lang="sr-Cyrl-CS" sz="1600" dirty="0" smtClean="0"/>
              <a:t>    телефони, диктафони ...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00694" y="2428868"/>
            <a:ext cx="34289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 Познавање циља наставног</a:t>
            </a:r>
          </a:p>
          <a:p>
            <a:pPr>
              <a:lnSpc>
                <a:spcPct val="130000"/>
              </a:lnSpc>
            </a:pPr>
            <a:r>
              <a:rPr lang="sr-Cyrl-CS" sz="1600" dirty="0" smtClean="0"/>
              <a:t>    предмета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 Познавање садржаја 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 Познавање личности ученика 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Избор адекватних  метода,</a:t>
            </a:r>
          </a:p>
          <a:p>
            <a:pPr>
              <a:lnSpc>
                <a:spcPct val="130000"/>
              </a:lnSpc>
            </a:pPr>
            <a:r>
              <a:rPr lang="sr-Cyrl-CS" sz="1600" dirty="0" smtClean="0"/>
              <a:t>    облика, средстава  и медија</a:t>
            </a:r>
          </a:p>
          <a:p>
            <a:pPr>
              <a:lnSpc>
                <a:spcPct val="130000"/>
              </a:lnSpc>
            </a:pPr>
            <a:r>
              <a:rPr lang="sr-Cyrl-CS" sz="1600" dirty="0" smtClean="0"/>
              <a:t>    наставног рада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Вредновање наставног рада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sr-Cyrl-CS" sz="1600" dirty="0" smtClean="0"/>
              <a:t> Креирање нових наставних</a:t>
            </a:r>
          </a:p>
          <a:p>
            <a:pPr>
              <a:lnSpc>
                <a:spcPct val="130000"/>
              </a:lnSpc>
            </a:pPr>
            <a:r>
              <a:rPr lang="sr-Cyrl-CS" sz="1600" dirty="0" smtClean="0"/>
              <a:t>    средстава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42852"/>
            <a:ext cx="8143932" cy="928694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sz="2800" dirty="0" smtClean="0">
                <a:latin typeface="+mj-lt"/>
              </a:rPr>
              <a:t>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Савремена дидактичка опрема у наставном раду</a:t>
            </a:r>
            <a:endParaRPr lang="sr-Latn-C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8134" y="850392"/>
            <a:ext cx="481778" cy="190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1" name="Picture 10" descr="3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428736"/>
            <a:ext cx="1971675" cy="2352675"/>
          </a:xfrm>
          <a:prstGeom prst="rect">
            <a:avLst/>
          </a:prstGeom>
        </p:spPr>
      </p:pic>
      <p:pic>
        <p:nvPicPr>
          <p:cNvPr id="12" name="Picture 11" descr="xl_cpx30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72074"/>
            <a:ext cx="1619261" cy="1214446"/>
          </a:xfrm>
          <a:prstGeom prst="rect">
            <a:avLst/>
          </a:prstGeom>
        </p:spPr>
      </p:pic>
      <p:pic>
        <p:nvPicPr>
          <p:cNvPr id="13" name="Picture 12" descr="nikon_s220_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1438966" cy="1119196"/>
          </a:xfrm>
          <a:prstGeom prst="rect">
            <a:avLst/>
          </a:prstGeom>
        </p:spPr>
      </p:pic>
      <p:pic>
        <p:nvPicPr>
          <p:cNvPr id="14" name="Picture 13" descr="3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3286124"/>
            <a:ext cx="1571636" cy="1571636"/>
          </a:xfrm>
          <a:prstGeom prst="rect">
            <a:avLst/>
          </a:prstGeom>
        </p:spPr>
      </p:pic>
      <p:pic>
        <p:nvPicPr>
          <p:cNvPr id="15" name="Picture 14" descr="3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4929198"/>
            <a:ext cx="1857388" cy="1232305"/>
          </a:xfrm>
          <a:prstGeom prst="rect">
            <a:avLst/>
          </a:prstGeom>
        </p:spPr>
      </p:pic>
      <p:pic>
        <p:nvPicPr>
          <p:cNvPr id="16" name="Picture 15" descr="902061245098773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14752"/>
            <a:ext cx="3071834" cy="2303876"/>
          </a:xfrm>
          <a:prstGeom prst="rect">
            <a:avLst/>
          </a:prstGeom>
        </p:spPr>
      </p:pic>
      <p:pic>
        <p:nvPicPr>
          <p:cNvPr id="17" name="Picture 16" descr="whiteboard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1357298"/>
            <a:ext cx="1746835" cy="2366961"/>
          </a:xfrm>
          <a:prstGeom prst="rect">
            <a:avLst/>
          </a:prstGeom>
        </p:spPr>
      </p:pic>
      <p:pic>
        <p:nvPicPr>
          <p:cNvPr id="18" name="Picture 17" descr="imgbi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64" y="1643050"/>
            <a:ext cx="1000132" cy="1323916"/>
          </a:xfrm>
          <a:prstGeom prst="rect">
            <a:avLst/>
          </a:prstGeom>
        </p:spPr>
      </p:pic>
      <p:pic>
        <p:nvPicPr>
          <p:cNvPr id="19" name="Picture 18" descr="2097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472" y="3929066"/>
            <a:ext cx="1459909" cy="8805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5720" y="328612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интерактивн</a:t>
            </a:r>
            <a:r>
              <a:rPr lang="sr-Latn-CS" sz="1400" dirty="0" smtClean="0"/>
              <a:t>a</a:t>
            </a:r>
            <a:r>
              <a:rPr lang="sr-Cyrl-CS" sz="1400" dirty="0" smtClean="0"/>
              <a:t> табл</a:t>
            </a:r>
            <a:r>
              <a:rPr lang="sr-Latn-CS" sz="1400" dirty="0" smtClean="0"/>
              <a:t>a</a:t>
            </a:r>
            <a:endParaRPr lang="sr-Latn-C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643174" y="300037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телефон</a:t>
            </a:r>
            <a:endParaRPr lang="sr-Latn-C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29124" y="278605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фотоапарат</a:t>
            </a:r>
            <a:endParaRPr lang="sr-Latn-C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472" y="607220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пројектор</a:t>
            </a:r>
            <a:endParaRPr lang="sr-Latn-C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29322" y="600076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документ камера</a:t>
            </a:r>
            <a:endParaRPr lang="sr-Latn-C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000760" y="457200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електронск</a:t>
            </a:r>
            <a:r>
              <a:rPr lang="sr-Latn-CS" sz="1400" dirty="0" smtClean="0"/>
              <a:t>a</a:t>
            </a:r>
            <a:r>
              <a:rPr lang="sr-Cyrl-CS" sz="1400" dirty="0" smtClean="0"/>
              <a:t> табл</a:t>
            </a:r>
            <a:r>
              <a:rPr lang="en-US" sz="1400" dirty="0" smtClean="0"/>
              <a:t>a</a:t>
            </a:r>
            <a:endParaRPr lang="sr-Latn-C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929322" y="314324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смарт табл</a:t>
            </a:r>
            <a:r>
              <a:rPr lang="sr-Latn-CS" sz="1400" dirty="0" smtClean="0"/>
              <a:t>a</a:t>
            </a:r>
            <a:endParaRPr lang="sr-Latn-C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00100" y="485776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М</a:t>
            </a:r>
            <a:r>
              <a:rPr lang="sr-Latn-CS" sz="1400" dirty="0" smtClean="0"/>
              <a:t>P</a:t>
            </a:r>
            <a:r>
              <a:rPr lang="sr-Cyrl-CS" sz="1400" dirty="0" smtClean="0"/>
              <a:t>3 диктафон</a:t>
            </a:r>
            <a:endParaRPr lang="sr-Latn-C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8992" y="592933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РАЧУНАР</a:t>
            </a:r>
            <a:endParaRPr lang="sr-Latn-CS" sz="1400" dirty="0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2214546" y="3286124"/>
            <a:ext cx="928694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000232" y="4572008"/>
            <a:ext cx="1152532" cy="204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572001" y="3357562"/>
            <a:ext cx="428627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429256" y="3429000"/>
            <a:ext cx="92869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00694" y="4929198"/>
            <a:ext cx="642942" cy="95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72132" y="5429264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357422" y="4929198"/>
            <a:ext cx="79534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3393273" y="3464719"/>
            <a:ext cx="366714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iagonal Stripe 29"/>
          <p:cNvSpPr/>
          <p:nvPr/>
        </p:nvSpPr>
        <p:spPr>
          <a:xfrm rot="14771562" flipH="1">
            <a:off x="8279735" y="785800"/>
            <a:ext cx="159555" cy="244770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42852"/>
            <a:ext cx="8143932" cy="928694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Системски и апликативни софтвери, интернет...</a:t>
            </a:r>
            <a:endParaRPr lang="sr-Latn-C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8134" y="850392"/>
            <a:ext cx="481778" cy="190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30" name="Picture 29" descr="750px-Windows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2357454" cy="18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Microsoft_Off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357298"/>
            <a:ext cx="2674556" cy="185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357298"/>
            <a:ext cx="2357454" cy="184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643314"/>
            <a:ext cx="3357586" cy="262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638853"/>
            <a:ext cx="2786082" cy="261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285720" y="3286124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1400" dirty="0" smtClean="0"/>
              <a:t>Widows XP,  Vista</a:t>
            </a:r>
            <a:endParaRPr lang="sr-Latn-C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86116" y="3286124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1400" dirty="0" smtClean="0"/>
              <a:t>MS O</a:t>
            </a:r>
            <a:r>
              <a:rPr lang="en-US" sz="1400" dirty="0" smtClean="0"/>
              <a:t>f</a:t>
            </a:r>
            <a:r>
              <a:rPr lang="sr-Latn-CS" sz="1400" dirty="0" smtClean="0"/>
              <a:t>fice 2007 </a:t>
            </a:r>
            <a:endParaRPr lang="sr-Latn-C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215074" y="3286124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1400" dirty="0" smtClean="0"/>
              <a:t>Internet Explorer</a:t>
            </a:r>
            <a:endParaRPr lang="sr-Latn-C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428728" y="6357958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Образовни </a:t>
            </a:r>
            <a:r>
              <a:rPr lang="sr-Latn-CS" sz="1400" dirty="0" smtClean="0"/>
              <a:t> web </a:t>
            </a:r>
            <a:r>
              <a:rPr lang="sr-Cyrl-CS" sz="1400" dirty="0" smtClean="0"/>
              <a:t>портали</a:t>
            </a:r>
            <a:endParaRPr lang="sr-Latn-C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4786314" y="6357958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dirty="0" smtClean="0"/>
              <a:t>Образовни софтвери</a:t>
            </a:r>
            <a:endParaRPr lang="sr-Latn-CS" sz="1400" dirty="0"/>
          </a:p>
        </p:txBody>
      </p:sp>
      <p:sp>
        <p:nvSpPr>
          <p:cNvPr id="14" name="Diagonal Stripe 13"/>
          <p:cNvSpPr/>
          <p:nvPr/>
        </p:nvSpPr>
        <p:spPr>
          <a:xfrm rot="14771562" flipH="1">
            <a:off x="8279735" y="785800"/>
            <a:ext cx="159555" cy="244770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42852"/>
            <a:ext cx="8215370" cy="928694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Педагошки ефекти примене образовне информационе технологије</a:t>
            </a:r>
          </a:p>
        </p:txBody>
      </p:sp>
      <p:sp>
        <p:nvSpPr>
          <p:cNvPr id="6" name="Rectangle 5"/>
          <p:cNvSpPr/>
          <p:nvPr/>
        </p:nvSpPr>
        <p:spPr>
          <a:xfrm>
            <a:off x="7958134" y="850392"/>
            <a:ext cx="481778" cy="190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21" name="Picture 20" descr="iboard_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857628"/>
            <a:ext cx="2118924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iagonal Stripe 8"/>
          <p:cNvSpPr/>
          <p:nvPr/>
        </p:nvSpPr>
        <p:spPr>
          <a:xfrm rot="14771562" flipH="1">
            <a:off x="8279734" y="785798"/>
            <a:ext cx="159555" cy="244770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357298"/>
            <a:ext cx="8286808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sr-Cyrl-CS" sz="1600" i="1" dirty="0" smtClean="0"/>
              <a:t>Елементарна информатичка знања и вештина руковања образовном информационом техником чврсто повезана са знањима из:  психологије, педагогије, дидактике и методика појединих предмета,  дају целовита знања из области савремене образовне информационе технологије.</a:t>
            </a:r>
            <a:endParaRPr lang="en-US" sz="1600" i="1" dirty="0"/>
          </a:p>
        </p:txBody>
      </p:sp>
      <p:pic>
        <p:nvPicPr>
          <p:cNvPr id="11" name="Picture 10" descr="sluzb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18" y="3740472"/>
            <a:ext cx="1756724" cy="1545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718434"/>
            <a:ext cx="2391376" cy="1567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71538" y="271462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dirty="0" smtClean="0">
                <a:solidFill>
                  <a:srgbClr val="336600"/>
                </a:solidFill>
              </a:rPr>
              <a:t>Шта?</a:t>
            </a:r>
            <a:endParaRPr lang="en-US" sz="3200" dirty="0">
              <a:solidFill>
                <a:srgbClr val="33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278605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dirty="0" smtClean="0">
                <a:solidFill>
                  <a:srgbClr val="336600"/>
                </a:solidFill>
              </a:rPr>
              <a:t>Како?</a:t>
            </a:r>
            <a:endParaRPr lang="en-US" sz="3200" dirty="0">
              <a:solidFill>
                <a:srgbClr val="33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2772787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dirty="0" smtClean="0">
                <a:solidFill>
                  <a:srgbClr val="336600"/>
                </a:solidFill>
              </a:rPr>
              <a:t>Зашто?</a:t>
            </a:r>
            <a:endParaRPr lang="en-US" sz="32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143932" cy="50006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/>
              <a:t>Циљ </a:t>
            </a:r>
            <a:r>
              <a:rPr lang="ru-RU" sz="1600" b="1" dirty="0" smtClean="0"/>
              <a:t>другог </a:t>
            </a:r>
            <a:r>
              <a:rPr lang="ru-RU" sz="1600" b="1" dirty="0" smtClean="0"/>
              <a:t>модула</a:t>
            </a:r>
            <a:r>
              <a:rPr lang="ru-RU" sz="1600" dirty="0" smtClean="0"/>
              <a:t>  - ослобађање креативног и стваралачког бића у личности наставника,</a:t>
            </a:r>
          </a:p>
          <a:p>
            <a:pPr algn="just">
              <a:buNone/>
            </a:pPr>
            <a:r>
              <a:rPr lang="ru-RU" sz="1600" dirty="0" smtClean="0"/>
              <a:t>кроз креирање различитих ресурса намењених васпитно образовном раду. Реч је дакле о</a:t>
            </a:r>
          </a:p>
          <a:p>
            <a:pPr algn="just">
              <a:buNone/>
            </a:pPr>
            <a:r>
              <a:rPr lang="ru-RU" sz="1600" dirty="0" smtClean="0"/>
              <a:t>стварању једне</a:t>
            </a:r>
            <a:r>
              <a:rPr lang="ru-RU" sz="1600" b="1" dirty="0" smtClean="0"/>
              <a:t> нове климе у којој се на максималан начин користе предности нових</a:t>
            </a:r>
          </a:p>
          <a:p>
            <a:pPr algn="just">
              <a:buNone/>
            </a:pPr>
            <a:r>
              <a:rPr lang="ru-RU" sz="1600" b="1" dirty="0" smtClean="0"/>
              <a:t>информационих технологија у раду,  на радост свих учесника семинар</a:t>
            </a:r>
            <a:r>
              <a:rPr lang="en-US" sz="1600" b="1" dirty="0" smtClean="0"/>
              <a:t>a</a:t>
            </a:r>
            <a:r>
              <a:rPr lang="ru-RU" sz="1600" b="1" dirty="0" smtClean="0"/>
              <a:t> и саме деце.</a:t>
            </a:r>
            <a:endParaRPr lang="ru-RU" sz="1600" dirty="0" smtClean="0"/>
          </a:p>
          <a:p>
            <a:pPr algn="just">
              <a:buNone/>
            </a:pPr>
            <a:r>
              <a:rPr lang="ru-RU" sz="500" b="1" dirty="0" smtClean="0"/>
              <a:t>	</a:t>
            </a:r>
          </a:p>
          <a:p>
            <a:pPr algn="just">
              <a:buNone/>
            </a:pPr>
            <a:r>
              <a:rPr lang="ru-RU" sz="1600" b="1" dirty="0" smtClean="0"/>
              <a:t>	</a:t>
            </a:r>
          </a:p>
          <a:p>
            <a:pPr algn="just">
              <a:buNone/>
            </a:pPr>
            <a:r>
              <a:rPr lang="ru-RU" sz="1600" b="1" dirty="0" smtClean="0"/>
              <a:t>Садржаји </a:t>
            </a:r>
            <a:r>
              <a:rPr lang="ru-RU" sz="1600" b="1" dirty="0" smtClean="0">
                <a:solidFill>
                  <a:srgbClr val="FF0000"/>
                </a:solidFill>
              </a:rPr>
              <a:t>другог</a:t>
            </a:r>
            <a:r>
              <a:rPr lang="ru-RU" sz="1600" b="1" dirty="0" smtClean="0"/>
              <a:t> </a:t>
            </a:r>
            <a:r>
              <a:rPr lang="ru-RU" sz="1600" b="1" dirty="0" smtClean="0"/>
              <a:t>модула</a:t>
            </a:r>
          </a:p>
          <a:p>
            <a:pPr>
              <a:buNone/>
            </a:pPr>
            <a:endParaRPr lang="ru-RU" sz="400" dirty="0" smtClean="0"/>
          </a:p>
          <a:p>
            <a:pPr>
              <a:buNone/>
            </a:pPr>
            <a:endParaRPr lang="ru-RU" sz="400" dirty="0" smtClean="0"/>
          </a:p>
          <a:p>
            <a:pPr>
              <a:buNone/>
            </a:pPr>
            <a:endParaRPr lang="ru-RU" sz="100" dirty="0" smtClean="0"/>
          </a:p>
          <a:p>
            <a:r>
              <a:rPr lang="ru-RU" sz="1600" dirty="0" smtClean="0"/>
              <a:t>Иновативни модели наставе подржане новим технологијама   </a:t>
            </a:r>
          </a:p>
          <a:p>
            <a:r>
              <a:rPr lang="ru-RU" sz="1600" dirty="0" smtClean="0"/>
              <a:t>Упознавање са процесом дидактичког моделовања ресурса потребних за планирање, реализацију, вредновање наставног рада</a:t>
            </a:r>
          </a:p>
          <a:p>
            <a:r>
              <a:rPr lang="ru-RU" sz="1600" dirty="0" smtClean="0"/>
              <a:t>Структуирање, креирање и израда дидактичких средстава уз коришћење различитих извора информација</a:t>
            </a:r>
          </a:p>
          <a:p>
            <a:r>
              <a:rPr lang="ru-RU" sz="1600" dirty="0" smtClean="0"/>
              <a:t>Детаљна групна анализа свих продуката  рада учесника (насталих током семинара)</a:t>
            </a:r>
          </a:p>
          <a:p>
            <a:r>
              <a:rPr lang="ru-RU" sz="1600" dirty="0" smtClean="0"/>
              <a:t>Интеграција креираних ресурса у процес планирања, реализације и вредновања рада</a:t>
            </a:r>
          </a:p>
          <a:p>
            <a:r>
              <a:rPr lang="ru-RU" sz="1600" dirty="0" smtClean="0"/>
              <a:t>Презентација резултата рада у оквиру двојезичног Едусофт </a:t>
            </a:r>
            <a:r>
              <a:rPr lang="en-US" sz="1600" dirty="0" smtClean="0"/>
              <a:t> on</a:t>
            </a:r>
            <a:r>
              <a:rPr lang="ru-RU" sz="1600" dirty="0" smtClean="0"/>
              <a:t>- </a:t>
            </a:r>
            <a:r>
              <a:rPr lang="en-US" sz="1600" dirty="0" smtClean="0"/>
              <a:t>line</a:t>
            </a:r>
            <a:r>
              <a:rPr lang="ru-RU" sz="1600" dirty="0" smtClean="0"/>
              <a:t> часописа</a:t>
            </a:r>
          </a:p>
          <a:p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sr-Latn-CS" sz="1600" dirty="0"/>
          </a:p>
        </p:txBody>
      </p:sp>
      <p:sp>
        <p:nvSpPr>
          <p:cNvPr id="5" name="Rectangle 4"/>
          <p:cNvSpPr/>
          <p:nvPr/>
        </p:nvSpPr>
        <p:spPr>
          <a:xfrm>
            <a:off x="500034" y="142852"/>
            <a:ext cx="8215370" cy="928694"/>
          </a:xfrm>
          <a:prstGeom prst="rect">
            <a:avLst/>
          </a:prstGeom>
          <a:solidFill>
            <a:srgbClr val="387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Коришћење савремене технологије, креирање  дидактичких средстава и вредновање наставног рада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2188" y="881236"/>
            <a:ext cx="481778" cy="190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Rounded Rectangle 7"/>
          <p:cNvSpPr/>
          <p:nvPr/>
        </p:nvSpPr>
        <p:spPr>
          <a:xfrm>
            <a:off x="3357554" y="2857496"/>
            <a:ext cx="4929222" cy="714380"/>
          </a:xfrm>
          <a:prstGeom prst="round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/>
              <a:t>Трајање</a:t>
            </a:r>
            <a:r>
              <a:rPr lang="ru-RU" sz="1400" dirty="0" smtClean="0"/>
              <a:t>: дводневни семинар - 16 часова</a:t>
            </a:r>
          </a:p>
          <a:p>
            <a:pPr algn="just"/>
            <a:r>
              <a:rPr lang="ru-RU" sz="1400" b="1" dirty="0" smtClean="0"/>
              <a:t>Циљна група: </a:t>
            </a:r>
            <a:r>
              <a:rPr lang="ru-RU" sz="1400" dirty="0" smtClean="0"/>
              <a:t>васпитачи, учитељи, наставници, директори, стручни сарадници</a:t>
            </a:r>
            <a:endParaRPr lang="sr-Latn-CS" sz="1400" dirty="0"/>
          </a:p>
        </p:txBody>
      </p:sp>
      <p:sp>
        <p:nvSpPr>
          <p:cNvPr id="7" name="Diagonal Stripe 6"/>
          <p:cNvSpPr/>
          <p:nvPr/>
        </p:nvSpPr>
        <p:spPr>
          <a:xfrm rot="14771562" flipH="1">
            <a:off x="8494048" y="785801"/>
            <a:ext cx="159555" cy="244770"/>
          </a:xfrm>
          <a:prstGeom prst="diagStrip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1168</TotalTime>
  <Words>504</Words>
  <Application>Microsoft Office PowerPoint</Application>
  <PresentationFormat>On-screen Show (4:3)</PresentationFormat>
  <Paragraphs>113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   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У припреми Edusoft – on line  семинари за стручно усавршавање наставника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4th WSEAS/IASME International Conference on EDUCATIONAL TECHNOLOGIES (EDUTE'08)  Corfu, Greece, October 26-28, 2008</dc:title>
  <dc:creator>mandic</dc:creator>
  <cp:lastModifiedBy>link</cp:lastModifiedBy>
  <cp:revision>169</cp:revision>
  <dcterms:created xsi:type="dcterms:W3CDTF">2008-10-23T08:46:01Z</dcterms:created>
  <dcterms:modified xsi:type="dcterms:W3CDTF">2010-09-01T18:14:23Z</dcterms:modified>
</cp:coreProperties>
</file>